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72" r:id="rId4"/>
    <p:sldId id="273" r:id="rId5"/>
    <p:sldId id="262" r:id="rId6"/>
    <p:sldId id="264" r:id="rId7"/>
    <p:sldId id="276" r:id="rId8"/>
    <p:sldId id="268" r:id="rId9"/>
    <p:sldId id="278" r:id="rId10"/>
    <p:sldId id="279" r:id="rId11"/>
    <p:sldId id="280" r:id="rId12"/>
    <p:sldId id="282" r:id="rId13"/>
    <p:sldId id="281" r:id="rId14"/>
    <p:sldId id="283" r:id="rId15"/>
    <p:sldId id="269" r:id="rId16"/>
    <p:sldId id="284" r:id="rId17"/>
    <p:sldId id="270" r:id="rId18"/>
    <p:sldId id="271" r:id="rId19"/>
    <p:sldId id="2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273E2-588E-D57F-6265-0F03DB2CF401}" v="2205" dt="2023-11-30T03:11:33.243"/>
    <p1510:client id="{ACF3E63B-7A34-E80D-AF4B-610545FC202F}" v="1696" dt="2023-11-30T15:19:47.678"/>
    <p1510:client id="{BF62CC73-E485-093F-E276-3911E5F88364}" v="4" dt="2023-11-29T16:27:16.231"/>
    <p1510:client id="{D51E6979-3432-4288-BAF3-C7CB7C132C4D}" v="628" dt="2023-11-29T05:21:45.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018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8323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530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1163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2912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88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752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6318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6505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777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69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11/30/2023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95213995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yuvi1323/Restaurant-Review-Classification-based-on-location-us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drive/folders/1JpmwoJRU0hfbLni6535wmFx_rSO6GE3Y?usp=sharing" TargetMode="External"/><Relationship Id="rId2" Type="http://schemas.openxmlformats.org/officeDocument/2006/relationships/hyperlink" Target="https://github.com/yuvi1323/Restaurant-Review-Classification-based-on-location-using-" TargetMode="External"/><Relationship Id="rId1" Type="http://schemas.openxmlformats.org/officeDocument/2006/relationships/slideLayout" Target="../slideLayouts/slideLayout2.xml"/><Relationship Id="rId4" Type="http://schemas.openxmlformats.org/officeDocument/2006/relationships/hyperlink" Target="https://drive.google.com/file/d/1e9Hfv_jzrcEq8Cw7LTcdb0RLOHiOln0V/view?usp=sharing"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pos.toasttab.com/blog/on-the-line/bad-restaurant-reviews" TargetMode="External"/><Relationship Id="rId3" Type="http://schemas.openxmlformats.org/officeDocument/2006/relationships/hyperlink" Target="https://www.cnn.com/2022/11/15/business/restaurant-sales-traffic/index.html" TargetMode="External"/><Relationship Id="rId7" Type="http://schemas.openxmlformats.org/officeDocument/2006/relationships/hyperlink" Target="https://get.popmenu.com/post/funny-restaurant-reviews?utm_source=google&amp;utm_" TargetMode="External"/><Relationship Id="rId2" Type="http://schemas.openxmlformats.org/officeDocument/2006/relationships/hyperlink" Target="https://www.kaggle.com/datasets/yelp-dataset/yelp-dataset?select=yelp_academic_" TargetMode="External"/><Relationship Id="rId1" Type="http://schemas.openxmlformats.org/officeDocument/2006/relationships/slideLayout" Target="../slideLayouts/slideLayout2.xml"/><Relationship Id="rId6" Type="http://schemas.openxmlformats.org/officeDocument/2006/relationships/hyperlink" Target="https://www.nltk.org/book/" TargetMode="External"/><Relationship Id="rId5" Type="http://schemas.openxmlformats.org/officeDocument/2006/relationships/hyperlink" Target="https://aclanthology.org/D14-1181/" TargetMode="External"/><Relationship Id="rId4" Type="http://schemas.openxmlformats.org/officeDocument/2006/relationships/hyperlink" Target="https://developers.google.com/maps/documentation/places/web-service/overvie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8884282" TargetMode="External"/><Relationship Id="rId2" Type="http://schemas.openxmlformats.org/officeDocument/2006/relationships/hyperlink" Target="https://ieeexplore.ieee.org/document/8999624" TargetMode="External"/><Relationship Id="rId1" Type="http://schemas.openxmlformats.org/officeDocument/2006/relationships/slideLayout" Target="../slideLayouts/slideLayout2.xml"/><Relationship Id="rId4" Type="http://schemas.openxmlformats.org/officeDocument/2006/relationships/hyperlink" Target="https://ieeexplore.ieee.org/document/131685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343E1-AC3A-59C1-4714-D7B0CC0B8CB9}"/>
              </a:ext>
            </a:extLst>
          </p:cNvPr>
          <p:cNvSpPr>
            <a:spLocks noGrp="1"/>
          </p:cNvSpPr>
          <p:nvPr>
            <p:ph type="ctrTitle"/>
          </p:nvPr>
        </p:nvSpPr>
        <p:spPr>
          <a:xfrm>
            <a:off x="841248" y="251312"/>
            <a:ext cx="10506456" cy="1010264"/>
          </a:xfrm>
        </p:spPr>
        <p:txBody>
          <a:bodyPr vert="horz" lIns="91440" tIns="45720" rIns="91440" bIns="45720" rtlCol="0" anchor="ctr">
            <a:normAutofit/>
          </a:bodyPr>
          <a:lstStyle/>
          <a:p>
            <a:pPr algn="l"/>
            <a:r>
              <a:rPr lang="en-US" sz="3100" b="1" kern="1200">
                <a:solidFill>
                  <a:schemeClr val="tx1"/>
                </a:solidFill>
                <a:latin typeface="+mj-lt"/>
                <a:ea typeface="+mj-ea"/>
                <a:cs typeface="+mj-cs"/>
              </a:rPr>
              <a:t>Title: Restaurant Review Classification based on </a:t>
            </a:r>
            <a:br>
              <a:rPr lang="en-US" sz="3100" b="1" kern="1200">
                <a:solidFill>
                  <a:schemeClr val="tx1"/>
                </a:solidFill>
                <a:latin typeface="+mj-lt"/>
                <a:ea typeface="+mj-ea"/>
                <a:cs typeface="+mj-cs"/>
              </a:rPr>
            </a:br>
            <a:r>
              <a:rPr lang="en-US" sz="3100" b="1" kern="1200">
                <a:solidFill>
                  <a:schemeClr val="tx1"/>
                </a:solidFill>
                <a:latin typeface="+mj-lt"/>
                <a:ea typeface="+mj-ea"/>
                <a:cs typeface="+mj-cs"/>
              </a:rPr>
              <a:t>location using Natural Language Processing </a:t>
            </a:r>
            <a:endParaRPr lang="en-US" sz="3100" kern="120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8D6539BD-BF25-969F-31B8-9A360A78479B}"/>
              </a:ext>
            </a:extLst>
          </p:cNvPr>
          <p:cNvSpPr>
            <a:spLocks/>
          </p:cNvSpPr>
          <p:nvPr/>
        </p:nvSpPr>
        <p:spPr>
          <a:xfrm>
            <a:off x="9427128" y="5826704"/>
            <a:ext cx="2356647" cy="858316"/>
          </a:xfrm>
          <a:prstGeom prst="rect">
            <a:avLst/>
          </a:prstGeom>
        </p:spPr>
        <p:txBody>
          <a:bodyPr vert="horz" lIns="91440" tIns="45720" rIns="91440" bIns="45720" rtlCol="0" anchor="t">
            <a:normAutofit/>
          </a:bodyPr>
          <a:lstStyle/>
          <a:p>
            <a:pPr algn="r" defTabSz="950976">
              <a:spcAft>
                <a:spcPts val="600"/>
              </a:spcAft>
            </a:pPr>
            <a:r>
              <a:rPr lang="en-US" sz="1400" kern="1200" dirty="0">
                <a:latin typeface="Calibri"/>
                <a:ea typeface="+mn-ea"/>
                <a:cs typeface="Calibri"/>
              </a:rPr>
              <a:t>Team Members </a:t>
            </a:r>
          </a:p>
          <a:p>
            <a:pPr algn="r" defTabSz="950976">
              <a:spcAft>
                <a:spcPts val="600"/>
              </a:spcAft>
            </a:pPr>
            <a:r>
              <a:rPr lang="en-US" sz="1600" b="1" kern="1200" dirty="0">
                <a:latin typeface="Calibri"/>
                <a:ea typeface="+mn-ea"/>
                <a:cs typeface="Calibri"/>
              </a:rPr>
              <a:t>Yuva Raj Jami -11690083</a:t>
            </a:r>
            <a:r>
              <a:rPr lang="en-US" sz="1850" kern="1200" dirty="0">
                <a:latin typeface="Calibri"/>
                <a:ea typeface="+mn-ea"/>
                <a:cs typeface="Calibri"/>
              </a:rPr>
              <a:t> </a:t>
            </a:r>
            <a:endParaRPr lang="en-US" sz="1850" dirty="0">
              <a:latin typeface="Calibri"/>
              <a:cs typeface="Calibri"/>
            </a:endParaRPr>
          </a:p>
        </p:txBody>
      </p:sp>
      <p:sp>
        <p:nvSpPr>
          <p:cNvPr id="7" name="Subtitle 2">
            <a:extLst>
              <a:ext uri="{FF2B5EF4-FFF2-40B4-BE49-F238E27FC236}">
                <a16:creationId xmlns:a16="http://schemas.microsoft.com/office/drawing/2014/main" id="{A3D9725A-4C95-A8E4-10EC-9A1AF3D8A941}"/>
              </a:ext>
            </a:extLst>
          </p:cNvPr>
          <p:cNvSpPr txBox="1">
            <a:spLocks/>
          </p:cNvSpPr>
          <p:nvPr/>
        </p:nvSpPr>
        <p:spPr>
          <a:xfrm>
            <a:off x="838200" y="2291118"/>
            <a:ext cx="9173149" cy="2716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50976">
              <a:spcBef>
                <a:spcPts val="1040"/>
              </a:spcBef>
            </a:pPr>
            <a:r>
              <a:rPr lang="en-US" sz="1456" kern="1200">
                <a:solidFill>
                  <a:srgbClr val="004CC2"/>
                </a:solidFill>
                <a:latin typeface="Calibri"/>
                <a:ea typeface="+mn-ea"/>
                <a:cs typeface="Arial"/>
                <a:hlinkClick r:id="rId2">
                  <a:extLst>
                    <a:ext uri="{A12FA001-AC4F-418D-AE19-62706E023703}">
                      <ahyp:hlinkClr xmlns:ahyp="http://schemas.microsoft.com/office/drawing/2018/hyperlinkcolor" val="tx"/>
                    </a:ext>
                  </a:extLst>
                </a:hlinkClick>
              </a:rPr>
              <a:t>https://github.com/yuvi1323/Restaurant-Review-Classification-based-on-location-using-</a:t>
            </a:r>
            <a:r>
              <a:rPr lang="en-US" sz="1456" kern="1200">
                <a:solidFill>
                  <a:srgbClr val="004CC2"/>
                </a:solidFill>
                <a:latin typeface="Calibri"/>
                <a:ea typeface="+mn-ea"/>
                <a:cs typeface="Arial"/>
              </a:rPr>
              <a:t> </a:t>
            </a:r>
            <a:r>
              <a:rPr lang="en-US" sz="1456" kern="1200">
                <a:solidFill>
                  <a:srgbClr val="004CC2"/>
                </a:solidFill>
                <a:latin typeface="Calibri"/>
                <a:ea typeface="+mn-ea"/>
                <a:cs typeface="Calibri"/>
              </a:rPr>
              <a:t>Natural-Language-Processing </a:t>
            </a:r>
            <a:endParaRPr lang="en-US" sz="1456" kern="1200">
              <a:solidFill>
                <a:schemeClr val="tx1"/>
              </a:solidFill>
              <a:latin typeface="Calibri"/>
              <a:ea typeface="+mn-ea"/>
              <a:cs typeface="Calibri"/>
            </a:endParaRPr>
          </a:p>
          <a:p>
            <a:pPr algn="l"/>
            <a:endParaRPr lang="en-US" sz="1400" b="1" dirty="0">
              <a:cs typeface="Arial"/>
            </a:endParaRPr>
          </a:p>
        </p:txBody>
      </p:sp>
      <p:sp>
        <p:nvSpPr>
          <p:cNvPr id="9" name="Subtitle 2">
            <a:extLst>
              <a:ext uri="{FF2B5EF4-FFF2-40B4-BE49-F238E27FC236}">
                <a16:creationId xmlns:a16="http://schemas.microsoft.com/office/drawing/2014/main" id="{8D6E303B-A1C7-BF71-0EE1-8CF481E820AC}"/>
              </a:ext>
            </a:extLst>
          </p:cNvPr>
          <p:cNvSpPr txBox="1">
            <a:spLocks/>
          </p:cNvSpPr>
          <p:nvPr/>
        </p:nvSpPr>
        <p:spPr>
          <a:xfrm>
            <a:off x="839994" y="1936539"/>
            <a:ext cx="1639967" cy="26499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50976">
              <a:spcBef>
                <a:spcPts val="1040"/>
              </a:spcBef>
            </a:pPr>
            <a:r>
              <a:rPr lang="en-US" sz="1456" b="1" kern="1200">
                <a:solidFill>
                  <a:schemeClr val="tx1"/>
                </a:solidFill>
                <a:latin typeface="+mn-lt"/>
                <a:ea typeface="+mn-lt"/>
                <a:cs typeface="+mn-lt"/>
              </a:rPr>
              <a:t>GitHub Repository</a:t>
            </a:r>
            <a:endParaRPr lang="en-US" sz="1400">
              <a:cs typeface="Calibri" panose="020F0502020204030204"/>
            </a:endParaRPr>
          </a:p>
        </p:txBody>
      </p:sp>
    </p:spTree>
    <p:extLst>
      <p:ext uri="{BB962C8B-B14F-4D97-AF65-F5344CB8AC3E}">
        <p14:creationId xmlns:p14="http://schemas.microsoft.com/office/powerpoint/2010/main" val="3822397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a:latin typeface="Calibri"/>
                <a:cs typeface="Arial"/>
              </a:rPr>
              <a:t>Analysis of data | Preprocessing (for entire location)</a:t>
            </a:r>
            <a:endParaRPr lang="en-US" dirty="0"/>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638402" cy="1877220"/>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ea typeface="+mn-lt"/>
                <a:cs typeface="+mn-lt"/>
              </a:rPr>
              <a:t>Using NLTK's libraries to preprocess and clean a set of restaurant reviews. </a:t>
            </a:r>
            <a:endParaRPr lang="en-US" dirty="0">
              <a:solidFill>
                <a:srgbClr val="000000"/>
              </a:solidFill>
              <a:ea typeface="+mn-lt"/>
              <a:cs typeface="+mn-lt"/>
            </a:endParaRPr>
          </a:p>
          <a:p>
            <a:pPr>
              <a:lnSpc>
                <a:spcPct val="150000"/>
              </a:lnSpc>
              <a:buFont typeface="Wingdings"/>
              <a:buChar char="§"/>
            </a:pPr>
            <a:r>
              <a:rPr lang="en-US" sz="1600" dirty="0">
                <a:solidFill>
                  <a:srgbClr val="1F1F1F"/>
                </a:solidFill>
                <a:ea typeface="+mn-lt"/>
                <a:cs typeface="+mn-lt"/>
              </a:rPr>
              <a:t>It does this by converting the text to lowercase and removing stop words, numbers, and punctuation. 'cleaned_restaurant_reviews_dallas.csv' is the CSV file including the cleaned reviews, that is stored in a Pandas </a:t>
            </a:r>
            <a:r>
              <a:rPr lang="en-US" sz="1600" dirty="0" err="1">
                <a:solidFill>
                  <a:srgbClr val="1F1F1F"/>
                </a:solidFill>
                <a:ea typeface="+mn-lt"/>
                <a:cs typeface="+mn-lt"/>
              </a:rPr>
              <a:t>dataFrame</a:t>
            </a:r>
            <a:r>
              <a:rPr lang="en-US" sz="1600" dirty="0">
                <a:solidFill>
                  <a:srgbClr val="1F1F1F"/>
                </a:solidFill>
                <a:ea typeface="+mn-lt"/>
                <a:cs typeface="+mn-lt"/>
              </a:rPr>
              <a:t>.</a:t>
            </a:r>
            <a:endParaRPr lang="en-US" dirty="0">
              <a:solidFill>
                <a:srgbClr val="000000"/>
              </a:solidFill>
              <a:ea typeface="+mn-lt"/>
              <a:cs typeface="+mn-lt"/>
            </a:endParaRPr>
          </a:p>
          <a:p>
            <a:pPr>
              <a:lnSpc>
                <a:spcPct val="150000"/>
              </a:lnSpc>
              <a:buFont typeface="Wingdings"/>
              <a:buChar char="§"/>
            </a:pPr>
            <a:r>
              <a:rPr lang="en-US" sz="1600" dirty="0">
                <a:solidFill>
                  <a:srgbClr val="1F1F1F"/>
                </a:solidFill>
                <a:ea typeface="+mn-lt"/>
                <a:cs typeface="+mn-lt"/>
              </a:rPr>
              <a:t>Then I have displayed the cleaned and original reviews.</a:t>
            </a:r>
            <a:endParaRPr lang="en-US" dirty="0">
              <a:ea typeface="+mn-lt"/>
              <a:cs typeface="+mn-lt"/>
            </a:endParaRPr>
          </a:p>
        </p:txBody>
      </p:sp>
      <p:sp>
        <p:nvSpPr>
          <p:cNvPr id="5" name="Rectangle 4">
            <a:extLst>
              <a:ext uri="{FF2B5EF4-FFF2-40B4-BE49-F238E27FC236}">
                <a16:creationId xmlns:a16="http://schemas.microsoft.com/office/drawing/2014/main" id="{F1AAF929-3AB7-468E-CF0C-533A17AA9652}"/>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F376E6A-5AE0-C539-D8BF-E7D716718909}"/>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55DF4A-36F6-ADC0-5AA0-6ABCB20D32EC}"/>
              </a:ext>
            </a:extLst>
          </p:cNvPr>
          <p:cNvSpPr txBox="1"/>
          <p:nvPr/>
        </p:nvSpPr>
        <p:spPr>
          <a:xfrm>
            <a:off x="927315" y="30355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Pseudo Code:</a:t>
            </a:r>
            <a:endParaRPr lang="en-US" sz="1400" dirty="0">
              <a:ea typeface="+mn-lt"/>
              <a:cs typeface="+mn-lt"/>
            </a:endParaRPr>
          </a:p>
        </p:txBody>
      </p:sp>
      <p:sp>
        <p:nvSpPr>
          <p:cNvPr id="9" name="TextBox 8">
            <a:extLst>
              <a:ext uri="{FF2B5EF4-FFF2-40B4-BE49-F238E27FC236}">
                <a16:creationId xmlns:a16="http://schemas.microsoft.com/office/drawing/2014/main" id="{AC76E309-371C-2320-5054-4716BA9062B0}"/>
              </a:ext>
            </a:extLst>
          </p:cNvPr>
          <p:cNvSpPr txBox="1"/>
          <p:nvPr/>
        </p:nvSpPr>
        <p:spPr>
          <a:xfrm>
            <a:off x="5383077" y="30355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Source Code:</a:t>
            </a:r>
          </a:p>
        </p:txBody>
      </p:sp>
      <p:pic>
        <p:nvPicPr>
          <p:cNvPr id="4" name="Picture 3" descr="A list of restaurants with red text&#10;&#10;Description automatically generated">
            <a:extLst>
              <a:ext uri="{FF2B5EF4-FFF2-40B4-BE49-F238E27FC236}">
                <a16:creationId xmlns:a16="http://schemas.microsoft.com/office/drawing/2014/main" id="{6A39EB86-320D-4901-C333-33DCB382028A}"/>
              </a:ext>
            </a:extLst>
          </p:cNvPr>
          <p:cNvPicPr>
            <a:picLocks noChangeAspect="1"/>
          </p:cNvPicPr>
          <p:nvPr/>
        </p:nvPicPr>
        <p:blipFill>
          <a:blip r:embed="rId2"/>
          <a:stretch>
            <a:fillRect/>
          </a:stretch>
        </p:blipFill>
        <p:spPr>
          <a:xfrm>
            <a:off x="848144" y="3492500"/>
            <a:ext cx="4323512" cy="317500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779DF274-C9F7-16CD-68CD-EE3F8DDDD697}"/>
              </a:ext>
            </a:extLst>
          </p:cNvPr>
          <p:cNvPicPr>
            <a:picLocks noChangeAspect="1"/>
          </p:cNvPicPr>
          <p:nvPr/>
        </p:nvPicPr>
        <p:blipFill>
          <a:blip r:embed="rId3"/>
          <a:stretch>
            <a:fillRect/>
          </a:stretch>
        </p:blipFill>
        <p:spPr>
          <a:xfrm>
            <a:off x="5448300" y="3492409"/>
            <a:ext cx="6096000" cy="2565583"/>
          </a:xfrm>
          <a:prstGeom prst="rect">
            <a:avLst/>
          </a:prstGeom>
        </p:spPr>
      </p:pic>
    </p:spTree>
    <p:extLst>
      <p:ext uri="{BB962C8B-B14F-4D97-AF65-F5344CB8AC3E}">
        <p14:creationId xmlns:p14="http://schemas.microsoft.com/office/powerpoint/2010/main" val="133417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ea typeface="+mj-lt"/>
                <a:cs typeface="Arial"/>
              </a:rPr>
              <a:t>Analysis</a:t>
            </a:r>
            <a:r>
              <a:rPr lang="en-US" sz="2400" b="1">
                <a:latin typeface="Calibri"/>
                <a:cs typeface="Arial"/>
              </a:rPr>
              <a:t> of data | Sentiment Analysis (for entire location)</a:t>
            </a:r>
            <a:endParaRPr lang="en-US">
              <a:cs typeface="Calibri Light"/>
            </a:endParaRPr>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515600" cy="1931531"/>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latin typeface="Calibri"/>
                <a:cs typeface="Calibri"/>
              </a:rPr>
              <a:t>We are cleaning and preparing a collection of sample Dallas restaurant reviews using the Pandas Python package. </a:t>
            </a:r>
            <a:endParaRPr lang="en-US" sz="1600" dirty="0">
              <a:latin typeface="Calibri"/>
              <a:cs typeface="Calibri"/>
            </a:endParaRPr>
          </a:p>
          <a:p>
            <a:pPr>
              <a:lnSpc>
                <a:spcPct val="100000"/>
              </a:lnSpc>
              <a:buFont typeface="Wingdings,Sans-Serif"/>
              <a:buChar char="§"/>
            </a:pPr>
            <a:r>
              <a:rPr lang="en-US" sz="1600" dirty="0">
                <a:solidFill>
                  <a:srgbClr val="1F1F1F"/>
                </a:solidFill>
                <a:latin typeface="Calibri"/>
                <a:cs typeface="Calibri"/>
              </a:rPr>
              <a:t>It uses NLTK in order to carry out processes like converting text to lowercase and removing numbers, punctuation, and </a:t>
            </a:r>
            <a:r>
              <a:rPr lang="en-US" sz="1600" dirty="0" err="1">
                <a:solidFill>
                  <a:srgbClr val="1F1F1F"/>
                </a:solidFill>
                <a:latin typeface="Calibri"/>
                <a:cs typeface="Calibri"/>
              </a:rPr>
              <a:t>stopwords</a:t>
            </a:r>
            <a:r>
              <a:rPr lang="en-US" sz="1600" dirty="0">
                <a:solidFill>
                  <a:srgbClr val="1F1F1F"/>
                </a:solidFill>
                <a:latin typeface="Calibri"/>
                <a:cs typeface="Calibri"/>
              </a:rPr>
              <a:t>. </a:t>
            </a:r>
          </a:p>
          <a:p>
            <a:pPr>
              <a:lnSpc>
                <a:spcPct val="100000"/>
              </a:lnSpc>
              <a:buFont typeface="Wingdings,Sans-Serif"/>
              <a:buChar char="§"/>
            </a:pPr>
            <a:r>
              <a:rPr lang="en-US" sz="1600" dirty="0">
                <a:solidFill>
                  <a:srgbClr val="1F1F1F"/>
                </a:solidFill>
                <a:latin typeface="Calibri"/>
                <a:cs typeface="Calibri"/>
              </a:rPr>
              <a:t>The text is then tokenized, </a:t>
            </a:r>
            <a:r>
              <a:rPr lang="en-US" sz="1600" dirty="0" err="1">
                <a:solidFill>
                  <a:srgbClr val="1F1F1F"/>
                </a:solidFill>
                <a:latin typeface="Calibri"/>
                <a:cs typeface="Calibri"/>
              </a:rPr>
              <a:t>stopwords</a:t>
            </a:r>
            <a:r>
              <a:rPr lang="en-US" sz="1600" dirty="0">
                <a:solidFill>
                  <a:srgbClr val="1F1F1F"/>
                </a:solidFill>
                <a:latin typeface="Calibri"/>
                <a:cs typeface="Calibri"/>
              </a:rPr>
              <a:t> are removed, and the cleaned reviews are saved in a data frame. </a:t>
            </a:r>
          </a:p>
          <a:p>
            <a:pPr>
              <a:lnSpc>
                <a:spcPct val="100000"/>
              </a:lnSpc>
              <a:buFont typeface="Wingdings,Sans-Serif"/>
              <a:buChar char="§"/>
            </a:pPr>
            <a:r>
              <a:rPr lang="en-US" sz="1600" dirty="0">
                <a:solidFill>
                  <a:srgbClr val="1F1F1F"/>
                </a:solidFill>
                <a:latin typeface="Calibri"/>
                <a:cs typeface="Calibri"/>
              </a:rPr>
              <a:t>Finally, it shows the original and cleaned reviews in tabular format and stores the cleaned reviews into a CSV file.</a:t>
            </a:r>
          </a:p>
          <a:p>
            <a:pPr>
              <a:lnSpc>
                <a:spcPct val="150000"/>
              </a:lnSpc>
              <a:buFont typeface="Wingdings"/>
              <a:buChar char="§"/>
            </a:pPr>
            <a:endParaRPr lang="en-US" sz="1600" dirty="0">
              <a:solidFill>
                <a:srgbClr val="1F1F1F"/>
              </a:solidFill>
              <a:latin typeface="Calibri"/>
              <a:cs typeface="Calibri"/>
            </a:endParaRPr>
          </a:p>
        </p:txBody>
      </p:sp>
      <p:sp>
        <p:nvSpPr>
          <p:cNvPr id="5" name="Rectangle 4">
            <a:extLst>
              <a:ext uri="{FF2B5EF4-FFF2-40B4-BE49-F238E27FC236}">
                <a16:creationId xmlns:a16="http://schemas.microsoft.com/office/drawing/2014/main" id="{10458961-4797-6744-8E69-93AED367C880}"/>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830DADD-6043-1223-8B61-0F9EC250E664}"/>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2D21F2C-4F33-8295-8F4B-C9CE7B8A2648}"/>
              </a:ext>
            </a:extLst>
          </p:cNvPr>
          <p:cNvSpPr txBox="1"/>
          <p:nvPr/>
        </p:nvSpPr>
        <p:spPr>
          <a:xfrm>
            <a:off x="927315" y="318508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Pseudo Code:</a:t>
            </a:r>
            <a:endParaRPr lang="en-US" sz="1400" dirty="0">
              <a:ea typeface="+mn-lt"/>
              <a:cs typeface="+mn-lt"/>
            </a:endParaRPr>
          </a:p>
        </p:txBody>
      </p:sp>
      <p:sp>
        <p:nvSpPr>
          <p:cNvPr id="8" name="TextBox 7">
            <a:extLst>
              <a:ext uri="{FF2B5EF4-FFF2-40B4-BE49-F238E27FC236}">
                <a16:creationId xmlns:a16="http://schemas.microsoft.com/office/drawing/2014/main" id="{78DA827A-0548-D657-CDB9-7468BD3988DA}"/>
              </a:ext>
            </a:extLst>
          </p:cNvPr>
          <p:cNvSpPr txBox="1"/>
          <p:nvPr/>
        </p:nvSpPr>
        <p:spPr>
          <a:xfrm>
            <a:off x="5383077" y="318508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Source Code:</a:t>
            </a:r>
          </a:p>
        </p:txBody>
      </p:sp>
      <p:pic>
        <p:nvPicPr>
          <p:cNvPr id="11" name="Picture 10" descr="A screenshot of a computer&#10;&#10;Description automatically generated">
            <a:extLst>
              <a:ext uri="{FF2B5EF4-FFF2-40B4-BE49-F238E27FC236}">
                <a16:creationId xmlns:a16="http://schemas.microsoft.com/office/drawing/2014/main" id="{AAD2A276-80B8-E765-DCF1-4A3BB9B4A6BD}"/>
              </a:ext>
            </a:extLst>
          </p:cNvPr>
          <p:cNvPicPr>
            <a:picLocks noChangeAspect="1"/>
          </p:cNvPicPr>
          <p:nvPr/>
        </p:nvPicPr>
        <p:blipFill>
          <a:blip r:embed="rId2"/>
          <a:stretch>
            <a:fillRect/>
          </a:stretch>
        </p:blipFill>
        <p:spPr>
          <a:xfrm>
            <a:off x="927100" y="3662593"/>
            <a:ext cx="4667250" cy="2810463"/>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D67CAA46-FD03-373F-6F1C-F7983DA83D01}"/>
              </a:ext>
            </a:extLst>
          </p:cNvPr>
          <p:cNvPicPr>
            <a:picLocks noChangeAspect="1"/>
          </p:cNvPicPr>
          <p:nvPr/>
        </p:nvPicPr>
        <p:blipFill>
          <a:blip r:embed="rId3"/>
          <a:stretch>
            <a:fillRect/>
          </a:stretch>
        </p:blipFill>
        <p:spPr>
          <a:xfrm>
            <a:off x="5422900" y="3664641"/>
            <a:ext cx="6096000" cy="2800016"/>
          </a:xfrm>
          <a:prstGeom prst="rect">
            <a:avLst/>
          </a:prstGeom>
        </p:spPr>
      </p:pic>
    </p:spTree>
    <p:extLst>
      <p:ext uri="{BB962C8B-B14F-4D97-AF65-F5344CB8AC3E}">
        <p14:creationId xmlns:p14="http://schemas.microsoft.com/office/powerpoint/2010/main" val="364936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ea typeface="+mj-lt"/>
                <a:cs typeface="Arial"/>
              </a:rPr>
              <a:t>Analysis</a:t>
            </a:r>
            <a:r>
              <a:rPr lang="en-US" sz="2400" b="1" dirty="0">
                <a:latin typeface="Calibri"/>
                <a:cs typeface="Arial"/>
              </a:rPr>
              <a:t> of data | Sentiment Analysis Output</a:t>
            </a:r>
            <a:endParaRPr lang="en-US" dirty="0">
              <a:cs typeface="Calibri Light"/>
            </a:endParaRPr>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515600" cy="533174"/>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latin typeface="Calibri"/>
                <a:cs typeface="Calibri" panose="020F0502020204030204"/>
              </a:rPr>
              <a:t>Output showing the data of 5 records and it had collected 100 records in total at the time of making this presentation.</a:t>
            </a:r>
            <a:endParaRPr lang="en-US" dirty="0"/>
          </a:p>
        </p:txBody>
      </p:sp>
      <p:sp>
        <p:nvSpPr>
          <p:cNvPr id="5" name="Rectangle 4">
            <a:extLst>
              <a:ext uri="{FF2B5EF4-FFF2-40B4-BE49-F238E27FC236}">
                <a16:creationId xmlns:a16="http://schemas.microsoft.com/office/drawing/2014/main" id="{10458961-4797-6744-8E69-93AED367C880}"/>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830DADD-6043-1223-8B61-0F9EC250E664}"/>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2D21F2C-4F33-8295-8F4B-C9CE7B8A2648}"/>
              </a:ext>
            </a:extLst>
          </p:cNvPr>
          <p:cNvSpPr txBox="1"/>
          <p:nvPr/>
        </p:nvSpPr>
        <p:spPr>
          <a:xfrm>
            <a:off x="927315" y="15877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Before :</a:t>
            </a:r>
            <a:endParaRPr lang="en-US" sz="1400" dirty="0">
              <a:ea typeface="+mn-lt"/>
              <a:cs typeface="+mn-lt"/>
            </a:endParaRPr>
          </a:p>
        </p:txBody>
      </p:sp>
      <p:sp>
        <p:nvSpPr>
          <p:cNvPr id="8" name="TextBox 7">
            <a:extLst>
              <a:ext uri="{FF2B5EF4-FFF2-40B4-BE49-F238E27FC236}">
                <a16:creationId xmlns:a16="http://schemas.microsoft.com/office/drawing/2014/main" id="{78DA827A-0548-D657-CDB9-7468BD3988DA}"/>
              </a:ext>
            </a:extLst>
          </p:cNvPr>
          <p:cNvSpPr txBox="1"/>
          <p:nvPr/>
        </p:nvSpPr>
        <p:spPr>
          <a:xfrm>
            <a:off x="1001577" y="39880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After:</a:t>
            </a:r>
          </a:p>
        </p:txBody>
      </p:sp>
      <p:pic>
        <p:nvPicPr>
          <p:cNvPr id="10" name="Picture 9" descr="A screenshot of a message&#10;&#10;Description automatically generated">
            <a:extLst>
              <a:ext uri="{FF2B5EF4-FFF2-40B4-BE49-F238E27FC236}">
                <a16:creationId xmlns:a16="http://schemas.microsoft.com/office/drawing/2014/main" id="{A2CC16F0-0DCE-9A6B-BD69-F460716815CD}"/>
              </a:ext>
            </a:extLst>
          </p:cNvPr>
          <p:cNvPicPr>
            <a:picLocks noChangeAspect="1"/>
          </p:cNvPicPr>
          <p:nvPr/>
        </p:nvPicPr>
        <p:blipFill>
          <a:blip r:embed="rId2"/>
          <a:stretch>
            <a:fillRect/>
          </a:stretch>
        </p:blipFill>
        <p:spPr>
          <a:xfrm>
            <a:off x="1003300" y="1895901"/>
            <a:ext cx="8267700" cy="183429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94FDA43-4F99-E477-2B96-6E39E7710A8D}"/>
              </a:ext>
            </a:extLst>
          </p:cNvPr>
          <p:cNvPicPr>
            <a:picLocks noChangeAspect="1"/>
          </p:cNvPicPr>
          <p:nvPr/>
        </p:nvPicPr>
        <p:blipFill>
          <a:blip r:embed="rId3"/>
          <a:stretch>
            <a:fillRect/>
          </a:stretch>
        </p:blipFill>
        <p:spPr>
          <a:xfrm>
            <a:off x="1003300" y="4368152"/>
            <a:ext cx="8267700" cy="2306345"/>
          </a:xfrm>
          <a:prstGeom prst="rect">
            <a:avLst/>
          </a:prstGeom>
        </p:spPr>
      </p:pic>
    </p:spTree>
    <p:extLst>
      <p:ext uri="{BB962C8B-B14F-4D97-AF65-F5344CB8AC3E}">
        <p14:creationId xmlns:p14="http://schemas.microsoft.com/office/powerpoint/2010/main" val="1354966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a:latin typeface="Calibri"/>
                <a:cs typeface="Arial"/>
              </a:rPr>
              <a:t>Visualization</a:t>
            </a:r>
            <a:endParaRPr lang="en-US" sz="2400" b="1" dirty="0">
              <a:latin typeface="Calibri"/>
              <a:cs typeface="Arial"/>
            </a:endParaRPr>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515600" cy="952274"/>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latin typeface="Calibri"/>
                <a:cs typeface="Calibri" panose="020F0502020204030204"/>
              </a:rPr>
              <a:t>Once it was processed/ cleaned without errors, I have implemented some data visualizations like bar graphs, Scatter plots, heatmaps to this data which we learnt from academic activities.</a:t>
            </a:r>
            <a:endParaRPr lang="en-US"/>
          </a:p>
          <a:p>
            <a:pPr>
              <a:lnSpc>
                <a:spcPct val="150000"/>
              </a:lnSpc>
              <a:buFont typeface="Wingdings"/>
              <a:buChar char="§"/>
            </a:pPr>
            <a:endParaRPr lang="en-US" sz="1600" dirty="0">
              <a:solidFill>
                <a:srgbClr val="000000"/>
              </a:solidFill>
              <a:latin typeface="Calibri"/>
              <a:cs typeface="Calibri" panose="020F0502020204030204"/>
            </a:endParaRPr>
          </a:p>
        </p:txBody>
      </p:sp>
      <p:sp>
        <p:nvSpPr>
          <p:cNvPr id="5" name="Rectangle 4">
            <a:extLst>
              <a:ext uri="{FF2B5EF4-FFF2-40B4-BE49-F238E27FC236}">
                <a16:creationId xmlns:a16="http://schemas.microsoft.com/office/drawing/2014/main" id="{760CB99C-57FE-D0A0-E5AA-15477512485E}"/>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9BE86C1-D99A-F93D-AEF0-5BFCD663EB49}"/>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89B535-8750-57B0-E69B-3DE2A1104C28}"/>
              </a:ext>
            </a:extLst>
          </p:cNvPr>
          <p:cNvSpPr txBox="1"/>
          <p:nvPr/>
        </p:nvSpPr>
        <p:spPr>
          <a:xfrm>
            <a:off x="927315" y="22354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Source Code:</a:t>
            </a:r>
            <a:endParaRPr lang="en-US" sz="1400" dirty="0">
              <a:ea typeface="+mn-lt"/>
              <a:cs typeface="+mn-lt"/>
            </a:endParaRPr>
          </a:p>
        </p:txBody>
      </p:sp>
      <p:sp>
        <p:nvSpPr>
          <p:cNvPr id="9" name="TextBox 8">
            <a:extLst>
              <a:ext uri="{FF2B5EF4-FFF2-40B4-BE49-F238E27FC236}">
                <a16:creationId xmlns:a16="http://schemas.microsoft.com/office/drawing/2014/main" id="{97C3DE3F-DF9F-E20D-844C-60FE6B4071E7}"/>
              </a:ext>
            </a:extLst>
          </p:cNvPr>
          <p:cNvSpPr txBox="1"/>
          <p:nvPr/>
        </p:nvSpPr>
        <p:spPr>
          <a:xfrm>
            <a:off x="925377" y="39626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Output:</a:t>
            </a:r>
          </a:p>
        </p:txBody>
      </p:sp>
      <p:sp>
        <p:nvSpPr>
          <p:cNvPr id="10" name="TextBox 9">
            <a:extLst>
              <a:ext uri="{FF2B5EF4-FFF2-40B4-BE49-F238E27FC236}">
                <a16:creationId xmlns:a16="http://schemas.microsoft.com/office/drawing/2014/main" id="{A4D59DF8-1B69-D1A8-3A09-49FE7AE2CFE6}"/>
              </a:ext>
            </a:extLst>
          </p:cNvPr>
          <p:cNvSpPr txBox="1"/>
          <p:nvPr/>
        </p:nvSpPr>
        <p:spPr>
          <a:xfrm>
            <a:off x="927315" y="193696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Histogram</a:t>
            </a:r>
            <a:endParaRPr lang="en-US" sz="1600">
              <a:cs typeface="Calibri"/>
            </a:endParaRPr>
          </a:p>
        </p:txBody>
      </p:sp>
      <p:pic>
        <p:nvPicPr>
          <p:cNvPr id="12" name="Picture 11">
            <a:extLst>
              <a:ext uri="{FF2B5EF4-FFF2-40B4-BE49-F238E27FC236}">
                <a16:creationId xmlns:a16="http://schemas.microsoft.com/office/drawing/2014/main" id="{91D83F7C-030E-DEE1-DDCB-4A2E83844E4B}"/>
              </a:ext>
            </a:extLst>
          </p:cNvPr>
          <p:cNvPicPr>
            <a:picLocks noChangeAspect="1"/>
          </p:cNvPicPr>
          <p:nvPr/>
        </p:nvPicPr>
        <p:blipFill>
          <a:blip r:embed="rId2"/>
          <a:stretch>
            <a:fillRect/>
          </a:stretch>
        </p:blipFill>
        <p:spPr>
          <a:xfrm>
            <a:off x="925482" y="4349750"/>
            <a:ext cx="3495737" cy="2406650"/>
          </a:xfrm>
          <a:prstGeom prst="rect">
            <a:avLst/>
          </a:prstGeom>
        </p:spPr>
      </p:pic>
      <p:pic>
        <p:nvPicPr>
          <p:cNvPr id="13" name="Picture 12" descr="A computer code on a black background&#10;&#10;Description automatically generated">
            <a:extLst>
              <a:ext uri="{FF2B5EF4-FFF2-40B4-BE49-F238E27FC236}">
                <a16:creationId xmlns:a16="http://schemas.microsoft.com/office/drawing/2014/main" id="{C982F59C-F50F-C037-14C9-0BC998B3EF73}"/>
              </a:ext>
            </a:extLst>
          </p:cNvPr>
          <p:cNvPicPr>
            <a:picLocks noChangeAspect="1"/>
          </p:cNvPicPr>
          <p:nvPr/>
        </p:nvPicPr>
        <p:blipFill>
          <a:blip r:embed="rId3"/>
          <a:stretch>
            <a:fillRect/>
          </a:stretch>
        </p:blipFill>
        <p:spPr>
          <a:xfrm>
            <a:off x="927100" y="2685363"/>
            <a:ext cx="5181600" cy="1106275"/>
          </a:xfrm>
          <a:prstGeom prst="rect">
            <a:avLst/>
          </a:prstGeom>
        </p:spPr>
      </p:pic>
      <p:sp>
        <p:nvSpPr>
          <p:cNvPr id="14" name="TextBox 13">
            <a:extLst>
              <a:ext uri="{FF2B5EF4-FFF2-40B4-BE49-F238E27FC236}">
                <a16:creationId xmlns:a16="http://schemas.microsoft.com/office/drawing/2014/main" id="{6A668A3C-6315-F970-683E-CCE466DAC0DD}"/>
              </a:ext>
            </a:extLst>
          </p:cNvPr>
          <p:cNvSpPr txBox="1"/>
          <p:nvPr/>
        </p:nvSpPr>
        <p:spPr>
          <a:xfrm>
            <a:off x="6394665" y="22354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Source Code:</a:t>
            </a:r>
            <a:endParaRPr lang="en-US" sz="1400" dirty="0">
              <a:ea typeface="+mn-lt"/>
              <a:cs typeface="+mn-lt"/>
            </a:endParaRPr>
          </a:p>
        </p:txBody>
      </p:sp>
      <p:sp>
        <p:nvSpPr>
          <p:cNvPr id="15" name="TextBox 14">
            <a:extLst>
              <a:ext uri="{FF2B5EF4-FFF2-40B4-BE49-F238E27FC236}">
                <a16:creationId xmlns:a16="http://schemas.microsoft.com/office/drawing/2014/main" id="{5DC76682-4082-637A-82CB-7D62AF405A3F}"/>
              </a:ext>
            </a:extLst>
          </p:cNvPr>
          <p:cNvSpPr txBox="1"/>
          <p:nvPr/>
        </p:nvSpPr>
        <p:spPr>
          <a:xfrm>
            <a:off x="6392726" y="39626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Output:</a:t>
            </a:r>
          </a:p>
        </p:txBody>
      </p:sp>
      <p:sp>
        <p:nvSpPr>
          <p:cNvPr id="16" name="TextBox 15">
            <a:extLst>
              <a:ext uri="{FF2B5EF4-FFF2-40B4-BE49-F238E27FC236}">
                <a16:creationId xmlns:a16="http://schemas.microsoft.com/office/drawing/2014/main" id="{78BC9AF2-5335-C08A-F09C-E48B29BB3572}"/>
              </a:ext>
            </a:extLst>
          </p:cNvPr>
          <p:cNvSpPr txBox="1"/>
          <p:nvPr/>
        </p:nvSpPr>
        <p:spPr>
          <a:xfrm>
            <a:off x="6394665" y="193061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Pie Chart</a:t>
            </a:r>
            <a:endParaRPr lang="en-US" dirty="0"/>
          </a:p>
        </p:txBody>
      </p:sp>
      <p:pic>
        <p:nvPicPr>
          <p:cNvPr id="17" name="Picture 16" descr="A pie chart with different colored circles&#10;&#10;Description automatically generated">
            <a:extLst>
              <a:ext uri="{FF2B5EF4-FFF2-40B4-BE49-F238E27FC236}">
                <a16:creationId xmlns:a16="http://schemas.microsoft.com/office/drawing/2014/main" id="{4BA57BE3-B201-C127-6691-2AFF11DD58FE}"/>
              </a:ext>
            </a:extLst>
          </p:cNvPr>
          <p:cNvPicPr>
            <a:picLocks noChangeAspect="1"/>
          </p:cNvPicPr>
          <p:nvPr/>
        </p:nvPicPr>
        <p:blipFill>
          <a:blip r:embed="rId4"/>
          <a:stretch>
            <a:fillRect/>
          </a:stretch>
        </p:blipFill>
        <p:spPr>
          <a:xfrm>
            <a:off x="6464241" y="4349750"/>
            <a:ext cx="3264018" cy="2406650"/>
          </a:xfrm>
          <a:prstGeom prst="rect">
            <a:avLst/>
          </a:prstGeom>
        </p:spPr>
      </p:pic>
      <p:pic>
        <p:nvPicPr>
          <p:cNvPr id="18" name="Picture 17" descr="A computer screen shot of text&#10;&#10;Description automatically generated">
            <a:extLst>
              <a:ext uri="{FF2B5EF4-FFF2-40B4-BE49-F238E27FC236}">
                <a16:creationId xmlns:a16="http://schemas.microsoft.com/office/drawing/2014/main" id="{C3A71624-C986-3C73-9016-4C1E00E4034B}"/>
              </a:ext>
            </a:extLst>
          </p:cNvPr>
          <p:cNvPicPr>
            <a:picLocks noChangeAspect="1"/>
          </p:cNvPicPr>
          <p:nvPr/>
        </p:nvPicPr>
        <p:blipFill>
          <a:blip r:embed="rId5"/>
          <a:stretch>
            <a:fillRect/>
          </a:stretch>
        </p:blipFill>
        <p:spPr>
          <a:xfrm>
            <a:off x="6527800" y="2673400"/>
            <a:ext cx="3213100" cy="1117500"/>
          </a:xfrm>
          <a:prstGeom prst="rect">
            <a:avLst/>
          </a:prstGeom>
        </p:spPr>
      </p:pic>
    </p:spTree>
    <p:extLst>
      <p:ext uri="{BB962C8B-B14F-4D97-AF65-F5344CB8AC3E}">
        <p14:creationId xmlns:p14="http://schemas.microsoft.com/office/powerpoint/2010/main" val="26432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a:latin typeface="Calibri"/>
                <a:cs typeface="Arial"/>
              </a:rPr>
              <a:t>Visualization</a:t>
            </a:r>
            <a:endParaRPr lang="en-US" sz="2400" b="1" dirty="0">
              <a:latin typeface="Calibri"/>
              <a:cs typeface="Arial"/>
            </a:endParaRPr>
          </a:p>
        </p:txBody>
      </p:sp>
      <p:sp>
        <p:nvSpPr>
          <p:cNvPr id="5" name="Rectangle 4">
            <a:extLst>
              <a:ext uri="{FF2B5EF4-FFF2-40B4-BE49-F238E27FC236}">
                <a16:creationId xmlns:a16="http://schemas.microsoft.com/office/drawing/2014/main" id="{760CB99C-57FE-D0A0-E5AA-15477512485E}"/>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9BE86C1-D99A-F93D-AEF0-5BFCD663EB49}"/>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B779A0D-EED0-C9F6-9B47-CAE1DB5505AC}"/>
              </a:ext>
            </a:extLst>
          </p:cNvPr>
          <p:cNvSpPr txBox="1"/>
          <p:nvPr/>
        </p:nvSpPr>
        <p:spPr>
          <a:xfrm>
            <a:off x="927315" y="13337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Source Code:</a:t>
            </a:r>
            <a:endParaRPr lang="en-US" sz="1400" dirty="0">
              <a:ea typeface="+mn-lt"/>
              <a:cs typeface="+mn-lt"/>
            </a:endParaRPr>
          </a:p>
        </p:txBody>
      </p:sp>
      <p:sp>
        <p:nvSpPr>
          <p:cNvPr id="9" name="TextBox 8">
            <a:extLst>
              <a:ext uri="{FF2B5EF4-FFF2-40B4-BE49-F238E27FC236}">
                <a16:creationId xmlns:a16="http://schemas.microsoft.com/office/drawing/2014/main" id="{E5FA1330-5DA5-1802-326D-FBA7C675C49E}"/>
              </a:ext>
            </a:extLst>
          </p:cNvPr>
          <p:cNvSpPr txBox="1"/>
          <p:nvPr/>
        </p:nvSpPr>
        <p:spPr>
          <a:xfrm>
            <a:off x="1001577" y="33974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Output:</a:t>
            </a:r>
          </a:p>
        </p:txBody>
      </p:sp>
      <p:sp>
        <p:nvSpPr>
          <p:cNvPr id="12" name="TextBox 11">
            <a:extLst>
              <a:ext uri="{FF2B5EF4-FFF2-40B4-BE49-F238E27FC236}">
                <a16:creationId xmlns:a16="http://schemas.microsoft.com/office/drawing/2014/main" id="{AB2A03E9-FEBD-74C5-65FC-5CEA98985ECB}"/>
              </a:ext>
            </a:extLst>
          </p:cNvPr>
          <p:cNvSpPr txBox="1"/>
          <p:nvPr/>
        </p:nvSpPr>
        <p:spPr>
          <a:xfrm>
            <a:off x="5746965" y="13210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Source Code:</a:t>
            </a:r>
            <a:endParaRPr lang="en-US" sz="1400" dirty="0">
              <a:ea typeface="+mn-lt"/>
              <a:cs typeface="+mn-lt"/>
            </a:endParaRPr>
          </a:p>
        </p:txBody>
      </p:sp>
      <p:sp>
        <p:nvSpPr>
          <p:cNvPr id="13" name="TextBox 12">
            <a:extLst>
              <a:ext uri="{FF2B5EF4-FFF2-40B4-BE49-F238E27FC236}">
                <a16:creationId xmlns:a16="http://schemas.microsoft.com/office/drawing/2014/main" id="{A4BD47C7-37B1-C5D6-3200-1375CE75A340}"/>
              </a:ext>
            </a:extLst>
          </p:cNvPr>
          <p:cNvSpPr txBox="1"/>
          <p:nvPr/>
        </p:nvSpPr>
        <p:spPr>
          <a:xfrm>
            <a:off x="5535476" y="33974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Output:</a:t>
            </a:r>
          </a:p>
        </p:txBody>
      </p:sp>
      <p:sp>
        <p:nvSpPr>
          <p:cNvPr id="14" name="TextBox 13">
            <a:extLst>
              <a:ext uri="{FF2B5EF4-FFF2-40B4-BE49-F238E27FC236}">
                <a16:creationId xmlns:a16="http://schemas.microsoft.com/office/drawing/2014/main" id="{13064EEC-EB73-CFF0-BA97-D29F1010BFFC}"/>
              </a:ext>
            </a:extLst>
          </p:cNvPr>
          <p:cNvSpPr txBox="1"/>
          <p:nvPr/>
        </p:nvSpPr>
        <p:spPr>
          <a:xfrm>
            <a:off x="927315" y="98446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Scatter Plot:</a:t>
            </a:r>
            <a:endParaRPr lang="en-US" sz="1600">
              <a:ea typeface="+mn-lt"/>
              <a:cs typeface="+mn-lt"/>
            </a:endParaRPr>
          </a:p>
        </p:txBody>
      </p:sp>
      <p:sp>
        <p:nvSpPr>
          <p:cNvPr id="15" name="TextBox 14">
            <a:extLst>
              <a:ext uri="{FF2B5EF4-FFF2-40B4-BE49-F238E27FC236}">
                <a16:creationId xmlns:a16="http://schemas.microsoft.com/office/drawing/2014/main" id="{DE65FE94-C00B-9EEE-DC61-7390A25197F1}"/>
              </a:ext>
            </a:extLst>
          </p:cNvPr>
          <p:cNvSpPr txBox="1"/>
          <p:nvPr/>
        </p:nvSpPr>
        <p:spPr>
          <a:xfrm>
            <a:off x="5746965" y="98446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Heat Map:</a:t>
            </a:r>
            <a:endParaRPr lang="en-US" dirty="0"/>
          </a:p>
        </p:txBody>
      </p:sp>
      <p:pic>
        <p:nvPicPr>
          <p:cNvPr id="16" name="Picture 15" descr="A computer screen shot of text&#10;&#10;Description automatically generated">
            <a:extLst>
              <a:ext uri="{FF2B5EF4-FFF2-40B4-BE49-F238E27FC236}">
                <a16:creationId xmlns:a16="http://schemas.microsoft.com/office/drawing/2014/main" id="{2C346F0E-C87F-7ECA-1A79-EE105BDEF415}"/>
              </a:ext>
            </a:extLst>
          </p:cNvPr>
          <p:cNvPicPr>
            <a:picLocks noChangeAspect="1"/>
          </p:cNvPicPr>
          <p:nvPr/>
        </p:nvPicPr>
        <p:blipFill>
          <a:blip r:embed="rId2"/>
          <a:stretch>
            <a:fillRect/>
          </a:stretch>
        </p:blipFill>
        <p:spPr>
          <a:xfrm>
            <a:off x="1003300" y="1713690"/>
            <a:ext cx="4102100" cy="1455769"/>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DD4CA456-1BBE-861A-7A36-DDA51AE6BCC7}"/>
              </a:ext>
            </a:extLst>
          </p:cNvPr>
          <p:cNvPicPr>
            <a:picLocks noChangeAspect="1"/>
          </p:cNvPicPr>
          <p:nvPr/>
        </p:nvPicPr>
        <p:blipFill>
          <a:blip r:embed="rId3"/>
          <a:stretch>
            <a:fillRect/>
          </a:stretch>
        </p:blipFill>
        <p:spPr>
          <a:xfrm>
            <a:off x="5647942" y="3778250"/>
            <a:ext cx="4026666" cy="2851150"/>
          </a:xfrm>
          <a:prstGeom prst="rect">
            <a:avLst/>
          </a:prstGeom>
        </p:spPr>
      </p:pic>
      <p:pic>
        <p:nvPicPr>
          <p:cNvPr id="18" name="Picture 17" descr="A graph with blue dots&#10;&#10;Description automatically generated">
            <a:extLst>
              <a:ext uri="{FF2B5EF4-FFF2-40B4-BE49-F238E27FC236}">
                <a16:creationId xmlns:a16="http://schemas.microsoft.com/office/drawing/2014/main" id="{DDF8A1AE-A512-72F3-C421-068276C8813D}"/>
              </a:ext>
            </a:extLst>
          </p:cNvPr>
          <p:cNvPicPr>
            <a:picLocks noChangeAspect="1"/>
          </p:cNvPicPr>
          <p:nvPr/>
        </p:nvPicPr>
        <p:blipFill>
          <a:blip r:embed="rId4"/>
          <a:stretch>
            <a:fillRect/>
          </a:stretch>
        </p:blipFill>
        <p:spPr>
          <a:xfrm>
            <a:off x="1004047" y="3778250"/>
            <a:ext cx="4094256" cy="2851150"/>
          </a:xfrm>
          <a:prstGeom prst="rect">
            <a:avLst/>
          </a:prstGeom>
        </p:spPr>
      </p:pic>
      <p:pic>
        <p:nvPicPr>
          <p:cNvPr id="19" name="Picture 18" descr="A computer screen shot of text&#10;&#10;Description automatically generated">
            <a:extLst>
              <a:ext uri="{FF2B5EF4-FFF2-40B4-BE49-F238E27FC236}">
                <a16:creationId xmlns:a16="http://schemas.microsoft.com/office/drawing/2014/main" id="{58ED19FE-E488-C357-6ECC-0A0C88D93E8D}"/>
              </a:ext>
            </a:extLst>
          </p:cNvPr>
          <p:cNvPicPr>
            <a:picLocks noChangeAspect="1"/>
          </p:cNvPicPr>
          <p:nvPr/>
        </p:nvPicPr>
        <p:blipFill>
          <a:blip r:embed="rId5"/>
          <a:stretch>
            <a:fillRect/>
          </a:stretch>
        </p:blipFill>
        <p:spPr>
          <a:xfrm>
            <a:off x="5746750" y="1714648"/>
            <a:ext cx="4292600" cy="1491955"/>
          </a:xfrm>
          <a:prstGeom prst="rect">
            <a:avLst/>
          </a:prstGeom>
        </p:spPr>
      </p:pic>
    </p:spTree>
    <p:extLst>
      <p:ext uri="{BB962C8B-B14F-4D97-AF65-F5344CB8AC3E}">
        <p14:creationId xmlns:p14="http://schemas.microsoft.com/office/powerpoint/2010/main" val="31342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a:latin typeface="Calibri"/>
                <a:cs typeface="Arial"/>
              </a:rPr>
              <a:t>Visualization | Comparisions (Unprocessed vs Processed data)</a:t>
            </a:r>
            <a:endParaRPr lang="en-US" sz="2400" b="1" dirty="0">
              <a:latin typeface="Calibri"/>
              <a:cs typeface="Arial"/>
            </a:endParaRPr>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515600" cy="952274"/>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latin typeface="Calibri"/>
                <a:cs typeface="Calibri" panose="020F0502020204030204"/>
              </a:rPr>
              <a:t>To show the effectiveness of the model, a comparative visualizations are made between unprocessed or raw data of that location to Processed data.</a:t>
            </a:r>
            <a:endParaRPr lang="en-US"/>
          </a:p>
        </p:txBody>
      </p:sp>
      <p:sp>
        <p:nvSpPr>
          <p:cNvPr id="5" name="Rectangle 4">
            <a:extLst>
              <a:ext uri="{FF2B5EF4-FFF2-40B4-BE49-F238E27FC236}">
                <a16:creationId xmlns:a16="http://schemas.microsoft.com/office/drawing/2014/main" id="{E3F2708A-73D3-35CD-50F6-A0A0C852D077}"/>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A98FAF6-9E23-616E-D380-0D822B89977C}"/>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D160EB-863C-72E0-4A99-7A7C537CC927}"/>
              </a:ext>
            </a:extLst>
          </p:cNvPr>
          <p:cNvSpPr txBox="1"/>
          <p:nvPr/>
        </p:nvSpPr>
        <p:spPr>
          <a:xfrm>
            <a:off x="927315" y="19306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Source Code:</a:t>
            </a:r>
            <a:endParaRPr lang="en-US" sz="1400" dirty="0">
              <a:ea typeface="+mn-lt"/>
              <a:cs typeface="+mn-lt"/>
            </a:endParaRPr>
          </a:p>
        </p:txBody>
      </p:sp>
      <p:sp>
        <p:nvSpPr>
          <p:cNvPr id="9" name="TextBox 8">
            <a:extLst>
              <a:ext uri="{FF2B5EF4-FFF2-40B4-BE49-F238E27FC236}">
                <a16:creationId xmlns:a16="http://schemas.microsoft.com/office/drawing/2014/main" id="{05C14C78-7A21-D2E0-C593-2009A033DF0E}"/>
              </a:ext>
            </a:extLst>
          </p:cNvPr>
          <p:cNvSpPr txBox="1"/>
          <p:nvPr/>
        </p:nvSpPr>
        <p:spPr>
          <a:xfrm>
            <a:off x="6291126" y="19306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Output:</a:t>
            </a:r>
          </a:p>
        </p:txBody>
      </p:sp>
      <p:pic>
        <p:nvPicPr>
          <p:cNvPr id="10" name="Picture 9" descr="A comparison of a bar graph&#10;&#10;Description automatically generated">
            <a:extLst>
              <a:ext uri="{FF2B5EF4-FFF2-40B4-BE49-F238E27FC236}">
                <a16:creationId xmlns:a16="http://schemas.microsoft.com/office/drawing/2014/main" id="{5B29B720-0D3C-CC7D-150F-1F890AEDAFDC}"/>
              </a:ext>
            </a:extLst>
          </p:cNvPr>
          <p:cNvPicPr>
            <a:picLocks noChangeAspect="1"/>
          </p:cNvPicPr>
          <p:nvPr/>
        </p:nvPicPr>
        <p:blipFill>
          <a:blip r:embed="rId2"/>
          <a:stretch>
            <a:fillRect/>
          </a:stretch>
        </p:blipFill>
        <p:spPr>
          <a:xfrm>
            <a:off x="6292850" y="2317261"/>
            <a:ext cx="4965700" cy="1950429"/>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E59EEE9D-DB40-B15A-CFB1-DC5F76668E60}"/>
              </a:ext>
            </a:extLst>
          </p:cNvPr>
          <p:cNvPicPr>
            <a:picLocks noChangeAspect="1"/>
          </p:cNvPicPr>
          <p:nvPr/>
        </p:nvPicPr>
        <p:blipFill>
          <a:blip r:embed="rId3"/>
          <a:stretch>
            <a:fillRect/>
          </a:stretch>
        </p:blipFill>
        <p:spPr>
          <a:xfrm>
            <a:off x="927100" y="2317893"/>
            <a:ext cx="4591050" cy="1955514"/>
          </a:xfrm>
          <a:prstGeom prst="rect">
            <a:avLst/>
          </a:prstGeom>
        </p:spPr>
      </p:pic>
    </p:spTree>
    <p:extLst>
      <p:ext uri="{BB962C8B-B14F-4D97-AF65-F5344CB8AC3E}">
        <p14:creationId xmlns:p14="http://schemas.microsoft.com/office/powerpoint/2010/main" val="2927657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ea typeface="+mj-lt"/>
                <a:cs typeface="Arial"/>
              </a:rPr>
              <a:t>Model Evaluation</a:t>
            </a:r>
            <a:endParaRPr lang="en-US" dirty="0"/>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515600" cy="2273074"/>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ea typeface="+mn-lt"/>
                <a:cs typeface="+mn-lt"/>
              </a:rPr>
              <a:t>The method uses a Random Forest Classifier with TF-IDF vectorization to conduct sentiment analysis on restaurant analyses from the Dallas area. The dataset is loaded, divided into training and testing halves (80/20 ratio), text data is converted using TF-IDF, and 100 estimators are used to train the Random Forest model. </a:t>
            </a:r>
            <a:endParaRPr lang="en-US" dirty="0">
              <a:solidFill>
                <a:srgbClr val="000000"/>
              </a:solidFill>
              <a:ea typeface="+mn-lt"/>
              <a:cs typeface="+mn-lt"/>
            </a:endParaRPr>
          </a:p>
          <a:p>
            <a:pPr>
              <a:lnSpc>
                <a:spcPct val="150000"/>
              </a:lnSpc>
              <a:buFont typeface="Wingdings"/>
              <a:buChar char="§"/>
            </a:pPr>
            <a:r>
              <a:rPr lang="en-US" sz="1600" dirty="0">
                <a:solidFill>
                  <a:srgbClr val="1F1F1F"/>
                </a:solidFill>
                <a:ea typeface="+mn-lt"/>
                <a:cs typeface="+mn-lt"/>
              </a:rPr>
              <a:t>In the end it evaluates the efficacy of the model by getting a specific accuracy score and offers a thorough classification report that shows the precision, recall, and F1-score for sentiment prediction on the test set.</a:t>
            </a:r>
            <a:endParaRPr lang="en-US">
              <a:solidFill>
                <a:srgbClr val="000000"/>
              </a:solidFill>
              <a:ea typeface="+mn-lt"/>
              <a:cs typeface="+mn-lt"/>
            </a:endParaRPr>
          </a:p>
        </p:txBody>
      </p:sp>
      <p:sp>
        <p:nvSpPr>
          <p:cNvPr id="5" name="Rectangle 4">
            <a:extLst>
              <a:ext uri="{FF2B5EF4-FFF2-40B4-BE49-F238E27FC236}">
                <a16:creationId xmlns:a16="http://schemas.microsoft.com/office/drawing/2014/main" id="{10458961-4797-6744-8E69-93AED367C880}"/>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830DADD-6043-1223-8B61-0F9EC250E664}"/>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2D21F2C-4F33-8295-8F4B-C9CE7B8A2648}"/>
              </a:ext>
            </a:extLst>
          </p:cNvPr>
          <p:cNvSpPr txBox="1"/>
          <p:nvPr/>
        </p:nvSpPr>
        <p:spPr>
          <a:xfrm>
            <a:off x="927315" y="32387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Source Code:</a:t>
            </a:r>
            <a:endParaRPr lang="en-US" sz="1400" dirty="0">
              <a:ea typeface="+mn-lt"/>
              <a:cs typeface="+mn-lt"/>
            </a:endParaRPr>
          </a:p>
        </p:txBody>
      </p:sp>
      <p:sp>
        <p:nvSpPr>
          <p:cNvPr id="8" name="TextBox 7">
            <a:extLst>
              <a:ext uri="{FF2B5EF4-FFF2-40B4-BE49-F238E27FC236}">
                <a16:creationId xmlns:a16="http://schemas.microsoft.com/office/drawing/2014/main" id="{78DA827A-0548-D657-CDB9-7468BD3988DA}"/>
              </a:ext>
            </a:extLst>
          </p:cNvPr>
          <p:cNvSpPr txBox="1"/>
          <p:nvPr/>
        </p:nvSpPr>
        <p:spPr>
          <a:xfrm>
            <a:off x="6272077" y="32387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Output:</a:t>
            </a:r>
          </a:p>
        </p:txBody>
      </p:sp>
      <p:pic>
        <p:nvPicPr>
          <p:cNvPr id="4" name="Picture 3" descr="A screenshot of a black screen&#10;&#10;Description automatically generated">
            <a:extLst>
              <a:ext uri="{FF2B5EF4-FFF2-40B4-BE49-F238E27FC236}">
                <a16:creationId xmlns:a16="http://schemas.microsoft.com/office/drawing/2014/main" id="{642838E8-FA73-A291-7DA6-2DA53D90BD92}"/>
              </a:ext>
            </a:extLst>
          </p:cNvPr>
          <p:cNvPicPr>
            <a:picLocks noChangeAspect="1"/>
          </p:cNvPicPr>
          <p:nvPr/>
        </p:nvPicPr>
        <p:blipFill>
          <a:blip r:embed="rId2"/>
          <a:stretch>
            <a:fillRect/>
          </a:stretch>
        </p:blipFill>
        <p:spPr>
          <a:xfrm>
            <a:off x="6305550" y="3654455"/>
            <a:ext cx="5124450" cy="1727141"/>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AD6EACA2-EED2-9E0C-6BCB-13F058DC993C}"/>
              </a:ext>
            </a:extLst>
          </p:cNvPr>
          <p:cNvPicPr>
            <a:picLocks noChangeAspect="1"/>
          </p:cNvPicPr>
          <p:nvPr/>
        </p:nvPicPr>
        <p:blipFill>
          <a:blip r:embed="rId3"/>
          <a:stretch>
            <a:fillRect/>
          </a:stretch>
        </p:blipFill>
        <p:spPr>
          <a:xfrm>
            <a:off x="838200" y="3656227"/>
            <a:ext cx="4895850" cy="1717246"/>
          </a:xfrm>
          <a:prstGeom prst="rect">
            <a:avLst/>
          </a:prstGeom>
        </p:spPr>
      </p:pic>
    </p:spTree>
    <p:extLst>
      <p:ext uri="{BB962C8B-B14F-4D97-AF65-F5344CB8AC3E}">
        <p14:creationId xmlns:p14="http://schemas.microsoft.com/office/powerpoint/2010/main" val="2522675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cs typeface="Arial"/>
              </a:rPr>
              <a:t>Project Management | Status Report</a:t>
            </a:r>
            <a:endParaRPr lang="en-US" dirty="0"/>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515600" cy="1244374"/>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ea typeface="+mn-lt"/>
                <a:cs typeface="+mn-lt"/>
              </a:rPr>
              <a:t>Since it was an individual project, I handled all the research-related duties, includes programming like evaluating the data features and understanding the results. It also includes testing and evaluating a review dataset as part of the documentation for the project. The projects include sentiment analysis, feature extraction, and project demo recording.</a:t>
            </a:r>
            <a:endParaRPr lang="en-US" sz="1600" dirty="0">
              <a:cs typeface="Calibri"/>
            </a:endParaRPr>
          </a:p>
        </p:txBody>
      </p:sp>
      <p:sp>
        <p:nvSpPr>
          <p:cNvPr id="5" name="Rectangle 4">
            <a:extLst>
              <a:ext uri="{FF2B5EF4-FFF2-40B4-BE49-F238E27FC236}">
                <a16:creationId xmlns:a16="http://schemas.microsoft.com/office/drawing/2014/main" id="{E947E814-F375-8AA5-DBEC-AA102B2228CE}"/>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79A61D6-B4E0-9762-F6A0-C431E09C4D6F}"/>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033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cs typeface="Arial"/>
              </a:rPr>
              <a:t>Project Links</a:t>
            </a:r>
            <a:endParaRPr lang="en-US" dirty="0"/>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515600" cy="4689004"/>
          </a:xfrm>
        </p:spPr>
        <p:txBody>
          <a:bodyPr vert="horz" lIns="91440" tIns="45720" rIns="91440" bIns="45720" rtlCol="0" anchor="t">
            <a:noAutofit/>
          </a:bodyPr>
          <a:lstStyle/>
          <a:p>
            <a:pPr>
              <a:lnSpc>
                <a:spcPct val="150000"/>
              </a:lnSpc>
              <a:buFont typeface="Wingdings"/>
              <a:buChar char="§"/>
            </a:pPr>
            <a:r>
              <a:rPr lang="en-US" sz="1600" dirty="0">
                <a:solidFill>
                  <a:srgbClr val="000000"/>
                </a:solidFill>
                <a:ea typeface="+mn-lt"/>
                <a:cs typeface="+mn-lt"/>
              </a:rPr>
              <a:t>GitHub Repository</a:t>
            </a:r>
            <a:endParaRPr lang="en-US"/>
          </a:p>
          <a:p>
            <a:pPr marL="0" indent="0">
              <a:buNone/>
            </a:pPr>
            <a:r>
              <a:rPr lang="en-US" sz="1600" dirty="0">
                <a:ea typeface="+mn-lt"/>
                <a:cs typeface="+mn-lt"/>
                <a:hlinkClick r:id="rId2"/>
              </a:rPr>
              <a:t>https://github.com/yuvi1323/Restaurant-Review-Classification-based-on-location-using-</a:t>
            </a:r>
            <a:r>
              <a:rPr lang="en-US" sz="1600" dirty="0">
                <a:solidFill>
                  <a:srgbClr val="1155CC"/>
                </a:solidFill>
                <a:ea typeface="+mn-lt"/>
                <a:cs typeface="+mn-lt"/>
              </a:rPr>
              <a:t> Natural-Language-Processing </a:t>
            </a:r>
            <a:endParaRPr lang="en-US" sz="1600" dirty="0">
              <a:solidFill>
                <a:srgbClr val="1155CC"/>
              </a:solidFill>
              <a:cs typeface="Calibri"/>
            </a:endParaRPr>
          </a:p>
          <a:p>
            <a:pPr marL="0" indent="0">
              <a:buNone/>
            </a:pPr>
            <a:endParaRPr lang="en-US" sz="1600" dirty="0">
              <a:solidFill>
                <a:srgbClr val="1155CC"/>
              </a:solidFill>
              <a:ea typeface="+mn-lt"/>
              <a:cs typeface="+mn-lt"/>
            </a:endParaRPr>
          </a:p>
          <a:p>
            <a:pPr>
              <a:buFont typeface="Wingdings"/>
              <a:buChar char="§"/>
            </a:pPr>
            <a:r>
              <a:rPr lang="en-US" sz="1600" dirty="0">
                <a:ea typeface="+mn-lt"/>
                <a:cs typeface="+mn-lt"/>
              </a:rPr>
              <a:t>Video Link</a:t>
            </a:r>
          </a:p>
          <a:p>
            <a:pPr marL="0" indent="0">
              <a:buNone/>
            </a:pPr>
            <a:r>
              <a:rPr lang="en-US" sz="1600" dirty="0">
                <a:ea typeface="+mn-lt"/>
                <a:cs typeface="+mn-lt"/>
                <a:hlinkClick r:id="rId2"/>
              </a:rPr>
              <a:t>https://github.com/yuvi1323/Restaurant-Review-Classification-based-on-location-using-</a:t>
            </a:r>
            <a:r>
              <a:rPr lang="en-US" sz="1600" dirty="0">
                <a:solidFill>
                  <a:srgbClr val="1155CC"/>
                </a:solidFill>
                <a:ea typeface="+mn-lt"/>
                <a:cs typeface="+mn-lt"/>
              </a:rPr>
              <a:t> Natural-Language-Processing</a:t>
            </a:r>
            <a:endParaRPr lang="en-US" dirty="0"/>
          </a:p>
          <a:p>
            <a:pPr marL="0" indent="0">
              <a:buNone/>
            </a:pPr>
            <a:endParaRPr lang="en-US" sz="1600" dirty="0">
              <a:solidFill>
                <a:srgbClr val="1155CC"/>
              </a:solidFill>
              <a:ea typeface="+mn-lt"/>
              <a:cs typeface="+mn-lt"/>
            </a:endParaRPr>
          </a:p>
          <a:p>
            <a:pPr>
              <a:buFont typeface="Wingdings"/>
              <a:buChar char="§"/>
            </a:pPr>
            <a:r>
              <a:rPr lang="en-US" sz="1600" dirty="0">
                <a:ea typeface="+mn-lt"/>
                <a:cs typeface="+mn-lt"/>
              </a:rPr>
              <a:t>Drive Link</a:t>
            </a:r>
          </a:p>
          <a:p>
            <a:pPr marL="0" indent="0">
              <a:buNone/>
            </a:pPr>
            <a:r>
              <a:rPr lang="en-US" sz="1600" dirty="0">
                <a:solidFill>
                  <a:srgbClr val="000000"/>
                </a:solidFill>
                <a:ea typeface="+mn-lt"/>
                <a:cs typeface="+mn-lt"/>
                <a:hlinkClick r:id="rId3"/>
              </a:rPr>
              <a:t>https://drive.google.com/drive/folders/1JpmwoJRU0hfbLni6535wmFx_rSO6GE3Y?usp=sharing</a:t>
            </a:r>
          </a:p>
          <a:p>
            <a:pPr>
              <a:buFont typeface="Wingdings"/>
              <a:buChar char="§"/>
            </a:pPr>
            <a:endParaRPr lang="en-US" sz="1600" dirty="0">
              <a:solidFill>
                <a:srgbClr val="000000"/>
              </a:solidFill>
              <a:ea typeface="+mn-lt"/>
              <a:cs typeface="+mn-lt"/>
            </a:endParaRPr>
          </a:p>
          <a:p>
            <a:pPr>
              <a:buFont typeface="Wingdings"/>
              <a:buChar char="§"/>
            </a:pPr>
            <a:r>
              <a:rPr lang="en-US" sz="1600" dirty="0">
                <a:solidFill>
                  <a:srgbClr val="000000"/>
                </a:solidFill>
                <a:ea typeface="+mn-lt"/>
                <a:cs typeface="+mn-lt"/>
              </a:rPr>
              <a:t>Pseudo Code Document</a:t>
            </a:r>
          </a:p>
          <a:p>
            <a:pPr marL="0" indent="0">
              <a:buNone/>
            </a:pPr>
            <a:r>
              <a:rPr lang="en-US" sz="1600" dirty="0">
                <a:solidFill>
                  <a:srgbClr val="000000"/>
                </a:solidFill>
                <a:ea typeface="+mn-lt"/>
                <a:cs typeface="+mn-lt"/>
                <a:hlinkClick r:id="rId4"/>
              </a:rPr>
              <a:t>https://drive.google.com/file/d/1e9Hfv_jzrcEq8Cw7LTcdb0RLOHiOln0V/view?usp=sharing</a:t>
            </a:r>
            <a:endParaRPr lang="en-US">
              <a:solidFill>
                <a:srgbClr val="000000"/>
              </a:solidFill>
              <a:ea typeface="+mn-lt"/>
              <a:cs typeface="+mn-lt"/>
            </a:endParaRPr>
          </a:p>
        </p:txBody>
      </p:sp>
      <p:sp>
        <p:nvSpPr>
          <p:cNvPr id="5" name="Rectangle 4">
            <a:extLst>
              <a:ext uri="{FF2B5EF4-FFF2-40B4-BE49-F238E27FC236}">
                <a16:creationId xmlns:a16="http://schemas.microsoft.com/office/drawing/2014/main" id="{FCD411C1-6270-6BE6-1F04-476AD6DAEF05}"/>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9C1FACE-BCFD-F42F-EEBE-924FD417F377}"/>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561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cs typeface="Arial"/>
              </a:rPr>
              <a:t>References/ Bibliography</a:t>
            </a:r>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515600" cy="5491616"/>
          </a:xfrm>
        </p:spPr>
        <p:txBody>
          <a:bodyPr vert="horz" lIns="91440" tIns="45720" rIns="91440" bIns="45720" rtlCol="0" anchor="t">
            <a:noAutofit/>
          </a:bodyPr>
          <a:lstStyle/>
          <a:p>
            <a:pPr>
              <a:lnSpc>
                <a:spcPct val="100000"/>
              </a:lnSpc>
              <a:buFont typeface="Arial"/>
            </a:pPr>
            <a:r>
              <a:rPr lang="en-US" sz="1800" dirty="0">
                <a:solidFill>
                  <a:srgbClr val="1F1F1F"/>
                </a:solidFill>
                <a:latin typeface="Calibri"/>
                <a:cs typeface="Calibri" panose="020F0502020204030204"/>
              </a:rPr>
              <a:t>Yelp, Inc. (2022, March 17). </a:t>
            </a:r>
            <a:r>
              <a:rPr lang="en-US" sz="1800" i="1" dirty="0">
                <a:solidFill>
                  <a:srgbClr val="1F1F1F"/>
                </a:solidFill>
                <a:latin typeface="Calibri"/>
                <a:cs typeface="Arial"/>
              </a:rPr>
              <a:t>Yelp dataset</a:t>
            </a:r>
            <a:r>
              <a:rPr lang="en-US" sz="1800" dirty="0">
                <a:solidFill>
                  <a:srgbClr val="1F1F1F"/>
                </a:solidFill>
                <a:latin typeface="Calibri"/>
                <a:cs typeface="Calibri" panose="020F0502020204030204"/>
              </a:rPr>
              <a:t>. Kaggle. </a:t>
            </a:r>
            <a:r>
              <a:rPr lang="en-US" sz="1800" dirty="0">
                <a:solidFill>
                  <a:srgbClr val="0563C1"/>
                </a:solidFill>
                <a:latin typeface="Calibri"/>
                <a:cs typeface="Calibri" panose="020F0502020204030204"/>
                <a:hlinkClick r:id="rId2"/>
              </a:rPr>
              <a:t>https://www.kaggle.com/datasets/yelp-dataset/yelp-dataset?select=yelp_academic_</a:t>
            </a:r>
            <a:r>
              <a:rPr lang="en-US" sz="1800" dirty="0">
                <a:solidFill>
                  <a:srgbClr val="0563C1"/>
                </a:solidFill>
                <a:latin typeface="Calibri"/>
                <a:cs typeface="Calibri" panose="020F0502020204030204"/>
              </a:rPr>
              <a:t> </a:t>
            </a:r>
            <a:r>
              <a:rPr lang="en-US" sz="1800" dirty="0" err="1">
                <a:solidFill>
                  <a:srgbClr val="0563C1"/>
                </a:solidFill>
                <a:latin typeface="Calibri"/>
                <a:cs typeface="Calibri" panose="020F0502020204030204"/>
              </a:rPr>
              <a:t>dataset_review.json</a:t>
            </a:r>
            <a:r>
              <a:rPr lang="en-US" sz="1800" dirty="0">
                <a:solidFill>
                  <a:srgbClr val="0563C1"/>
                </a:solidFill>
                <a:latin typeface="Calibri"/>
                <a:cs typeface="Calibri" panose="020F0502020204030204"/>
              </a:rPr>
              <a:t> </a:t>
            </a:r>
            <a:endParaRPr lang="en-US" sz="1800" dirty="0">
              <a:solidFill>
                <a:srgbClr val="1F1F1F"/>
              </a:solidFill>
              <a:latin typeface="Calibri"/>
              <a:cs typeface="Calibri" panose="020F0502020204030204"/>
            </a:endParaRPr>
          </a:p>
          <a:p>
            <a:pPr>
              <a:lnSpc>
                <a:spcPct val="100000"/>
              </a:lnSpc>
              <a:buFont typeface="Arial"/>
            </a:pPr>
            <a:r>
              <a:rPr lang="en-US" sz="1800" dirty="0">
                <a:solidFill>
                  <a:srgbClr val="1F1F1F"/>
                </a:solidFill>
                <a:latin typeface="Calibri"/>
                <a:cs typeface="Calibri" panose="020F0502020204030204"/>
              </a:rPr>
              <a:t>Wiener-Bronner, D. (2022, November 15). </a:t>
            </a:r>
            <a:r>
              <a:rPr lang="en-US" sz="1800" i="1" dirty="0">
                <a:solidFill>
                  <a:srgbClr val="1F1F1F"/>
                </a:solidFill>
                <a:latin typeface="Calibri"/>
                <a:cs typeface="Arial"/>
              </a:rPr>
              <a:t>Restaurant sales are going up. but dining out is on the decline | CNN business</a:t>
            </a:r>
            <a:r>
              <a:rPr lang="en-US" sz="1800" dirty="0">
                <a:solidFill>
                  <a:srgbClr val="1F1F1F"/>
                </a:solidFill>
                <a:latin typeface="Calibri"/>
                <a:cs typeface="Calibri" panose="020F0502020204030204"/>
              </a:rPr>
              <a:t>. CNN. </a:t>
            </a:r>
            <a:r>
              <a:rPr lang="en-US" sz="1800" dirty="0">
                <a:solidFill>
                  <a:srgbClr val="0563C1"/>
                </a:solidFill>
                <a:latin typeface="Calibri"/>
                <a:cs typeface="Calibri" panose="020F0502020204030204"/>
                <a:hlinkClick r:id="rId3"/>
              </a:rPr>
              <a:t>https://www.cnn.com/2022/11/15/business/restaurant-sales-traffic/index.html</a:t>
            </a:r>
            <a:r>
              <a:rPr lang="en-US" sz="1800" dirty="0">
                <a:solidFill>
                  <a:srgbClr val="0563C1"/>
                </a:solidFill>
                <a:latin typeface="Calibri"/>
                <a:cs typeface="Calibri" panose="020F0502020204030204"/>
              </a:rPr>
              <a:t> </a:t>
            </a:r>
            <a:endParaRPr lang="en-US" sz="1800">
              <a:latin typeface="Calibri"/>
              <a:cs typeface="Calibri"/>
            </a:endParaRPr>
          </a:p>
          <a:p>
            <a:pPr>
              <a:lnSpc>
                <a:spcPct val="100000"/>
              </a:lnSpc>
              <a:buFont typeface="Arial"/>
            </a:pPr>
            <a:r>
              <a:rPr lang="en-US" sz="1800" dirty="0">
                <a:solidFill>
                  <a:srgbClr val="1F1F1F"/>
                </a:solidFill>
                <a:latin typeface="Calibri"/>
                <a:cs typeface="Calibri" panose="020F0502020204030204"/>
              </a:rPr>
              <a:t>Google. (n.d.). Google. </a:t>
            </a:r>
            <a:r>
              <a:rPr lang="en-US" sz="1800" dirty="0">
                <a:solidFill>
                  <a:srgbClr val="0563C1"/>
                </a:solidFill>
                <a:latin typeface="Calibri"/>
                <a:cs typeface="Calibri" panose="020F0502020204030204"/>
                <a:hlinkClick r:id="rId4"/>
              </a:rPr>
              <a:t>https://developers.google.com/maps/documentation/places/web-service/overview</a:t>
            </a:r>
            <a:r>
              <a:rPr lang="en-US" sz="1800" dirty="0">
                <a:solidFill>
                  <a:srgbClr val="0563C1"/>
                </a:solidFill>
                <a:latin typeface="Calibri"/>
                <a:cs typeface="Calibri" panose="020F0502020204030204"/>
              </a:rPr>
              <a:t> </a:t>
            </a:r>
            <a:endParaRPr lang="en-US" sz="1800">
              <a:cs typeface="Calibri"/>
            </a:endParaRPr>
          </a:p>
          <a:p>
            <a:pPr>
              <a:lnSpc>
                <a:spcPct val="100000"/>
              </a:lnSpc>
              <a:buFont typeface="Arial"/>
            </a:pPr>
            <a:r>
              <a:rPr lang="en-US" sz="1800" dirty="0">
                <a:solidFill>
                  <a:srgbClr val="1F1F1F"/>
                </a:solidFill>
                <a:latin typeface="Calibri"/>
                <a:cs typeface="Calibri" panose="020F0502020204030204"/>
              </a:rPr>
              <a:t>Kim, Y. (n.d.). </a:t>
            </a:r>
            <a:r>
              <a:rPr lang="en-US" sz="1800" i="1" dirty="0">
                <a:solidFill>
                  <a:srgbClr val="1F1F1F"/>
                </a:solidFill>
                <a:latin typeface="Calibri"/>
                <a:cs typeface="Arial"/>
              </a:rPr>
              <a:t>Convolutional neural networks for sentence classification</a:t>
            </a:r>
            <a:r>
              <a:rPr lang="en-US" sz="1800" dirty="0">
                <a:solidFill>
                  <a:srgbClr val="1F1F1F"/>
                </a:solidFill>
                <a:latin typeface="Calibri"/>
                <a:cs typeface="Calibri" panose="020F0502020204030204"/>
              </a:rPr>
              <a:t>. ACL Anthology. </a:t>
            </a:r>
            <a:r>
              <a:rPr lang="en-US" sz="1800" dirty="0">
                <a:solidFill>
                  <a:srgbClr val="0563C1"/>
                </a:solidFill>
                <a:latin typeface="Calibri"/>
                <a:cs typeface="Calibri" panose="020F0502020204030204"/>
                <a:hlinkClick r:id="rId5"/>
              </a:rPr>
              <a:t>https://aclanthology.org/D14-1181/</a:t>
            </a:r>
            <a:r>
              <a:rPr lang="en-US" sz="1800" dirty="0">
                <a:solidFill>
                  <a:srgbClr val="0563C1"/>
                </a:solidFill>
                <a:latin typeface="Calibri"/>
                <a:cs typeface="Calibri" panose="020F0502020204030204"/>
              </a:rPr>
              <a:t> </a:t>
            </a:r>
            <a:endParaRPr lang="en-US" sz="1800">
              <a:latin typeface="Calibri"/>
              <a:cs typeface="Calibri"/>
            </a:endParaRPr>
          </a:p>
          <a:p>
            <a:pPr>
              <a:lnSpc>
                <a:spcPct val="100000"/>
              </a:lnSpc>
              <a:buFont typeface="Arial"/>
            </a:pPr>
            <a:r>
              <a:rPr lang="en-US" sz="1800" i="1" dirty="0">
                <a:solidFill>
                  <a:srgbClr val="1F1F1F"/>
                </a:solidFill>
                <a:latin typeface="Calibri"/>
                <a:cs typeface="Arial"/>
              </a:rPr>
              <a:t>Natural language processing with python by Steven L. Bird, Edward Loper, and Ewan Klein (2009)</a:t>
            </a:r>
            <a:r>
              <a:rPr lang="en-US" sz="1800" dirty="0">
                <a:solidFill>
                  <a:srgbClr val="1F1F1F"/>
                </a:solidFill>
                <a:latin typeface="Calibri"/>
                <a:cs typeface="Calibri" panose="020F0502020204030204"/>
              </a:rPr>
              <a:t>. NLTK Book. (n.d.-a). </a:t>
            </a:r>
            <a:r>
              <a:rPr lang="en-US" sz="1800" dirty="0">
                <a:solidFill>
                  <a:srgbClr val="0563C1"/>
                </a:solidFill>
                <a:latin typeface="Calibri"/>
                <a:cs typeface="Calibri" panose="020F0502020204030204"/>
                <a:hlinkClick r:id="rId6"/>
              </a:rPr>
              <a:t>https://www.nltk.org/book/</a:t>
            </a:r>
            <a:r>
              <a:rPr lang="en-US" sz="1800" dirty="0">
                <a:solidFill>
                  <a:srgbClr val="0563C1"/>
                </a:solidFill>
                <a:latin typeface="Calibri"/>
                <a:cs typeface="Calibri" panose="020F0502020204030204"/>
              </a:rPr>
              <a:t> </a:t>
            </a:r>
            <a:endParaRPr lang="en-US" sz="1800">
              <a:latin typeface="Calibri"/>
              <a:cs typeface="Calibri"/>
            </a:endParaRPr>
          </a:p>
          <a:p>
            <a:pPr>
              <a:lnSpc>
                <a:spcPct val="100000"/>
              </a:lnSpc>
              <a:buFont typeface="Arial"/>
            </a:pPr>
            <a:r>
              <a:rPr lang="en-US" sz="1800" dirty="0">
                <a:solidFill>
                  <a:srgbClr val="1F1F1F"/>
                </a:solidFill>
                <a:latin typeface="Calibri"/>
                <a:cs typeface="Calibri" panose="020F0502020204030204"/>
              </a:rPr>
              <a:t>6 funny restaurant reviews that prove people are serious about food. RSS. (n.d.).  </a:t>
            </a:r>
            <a:r>
              <a:rPr lang="en-US" sz="1800" dirty="0">
                <a:solidFill>
                  <a:srgbClr val="0563C1"/>
                </a:solidFill>
                <a:latin typeface="Calibri"/>
                <a:cs typeface="Calibri" panose="020F0502020204030204"/>
                <a:hlinkClick r:id="rId7"/>
              </a:rPr>
              <a:t>https://get.popmenu.com/post/funny-restaurant-reviews?utm_source=google&amp;utm_</a:t>
            </a:r>
            <a:r>
              <a:rPr lang="en-US" sz="1800" dirty="0">
                <a:solidFill>
                  <a:srgbClr val="0563C1"/>
                </a:solidFill>
                <a:latin typeface="Calibri"/>
                <a:cs typeface="Calibri" panose="020F0502020204030204"/>
              </a:rPr>
              <a:t> medium=</a:t>
            </a:r>
            <a:r>
              <a:rPr lang="en-US" sz="1800" dirty="0" err="1">
                <a:solidFill>
                  <a:srgbClr val="0563C1"/>
                </a:solidFill>
                <a:latin typeface="Calibri"/>
                <a:cs typeface="Calibri" panose="020F0502020204030204"/>
              </a:rPr>
              <a:t>search&amp;utm_campaign</a:t>
            </a:r>
            <a:r>
              <a:rPr lang="en-US" sz="1800" dirty="0">
                <a:solidFill>
                  <a:srgbClr val="0563C1"/>
                </a:solidFill>
                <a:latin typeface="Calibri"/>
                <a:cs typeface="Calibri" panose="020F0502020204030204"/>
              </a:rPr>
              <a:t>=</a:t>
            </a:r>
            <a:r>
              <a:rPr lang="en-US" sz="1800" dirty="0" err="1">
                <a:solidFill>
                  <a:srgbClr val="0563C1"/>
                </a:solidFill>
                <a:latin typeface="Calibri"/>
                <a:cs typeface="Calibri" panose="020F0502020204030204"/>
              </a:rPr>
              <a:t>prsp_pmax_menu&amp;utm_term</a:t>
            </a:r>
            <a:r>
              <a:rPr lang="en-US" sz="1800" dirty="0">
                <a:solidFill>
                  <a:srgbClr val="0563C1"/>
                </a:solidFill>
                <a:latin typeface="Calibri"/>
                <a:cs typeface="Calibri" panose="020F0502020204030204"/>
              </a:rPr>
              <a:t>=&amp;</a:t>
            </a:r>
            <a:r>
              <a:rPr lang="en-US" sz="1800" dirty="0" err="1">
                <a:solidFill>
                  <a:srgbClr val="0563C1"/>
                </a:solidFill>
                <a:latin typeface="Calibri"/>
                <a:cs typeface="Calibri" panose="020F0502020204030204"/>
              </a:rPr>
              <a:t>gclid</a:t>
            </a:r>
            <a:r>
              <a:rPr lang="en-US" sz="1800" dirty="0">
                <a:solidFill>
                  <a:srgbClr val="0563C1"/>
                </a:solidFill>
                <a:latin typeface="Calibri"/>
                <a:cs typeface="Calibri" panose="020F0502020204030204"/>
              </a:rPr>
              <a:t>=</a:t>
            </a:r>
            <a:r>
              <a:rPr lang="en-US" sz="1800" dirty="0" err="1">
                <a:solidFill>
                  <a:srgbClr val="0563C1"/>
                </a:solidFill>
                <a:latin typeface="Calibri"/>
                <a:cs typeface="Calibri" panose="020F0502020204030204"/>
              </a:rPr>
              <a:t>CjwKCAjws</a:t>
            </a:r>
            <a:r>
              <a:rPr lang="en-US" sz="1800" dirty="0">
                <a:solidFill>
                  <a:srgbClr val="0563C1"/>
                </a:solidFill>
                <a:latin typeface="Calibri"/>
                <a:cs typeface="Calibri" panose="020F0502020204030204"/>
              </a:rPr>
              <a:t> KqoBhBPEiwALrrqiLxRp8uQJpkts5nrwv0894hGc3yaIbOFc7Q4hlPGmnJZUvRk1uhk 4xoCU5AQAvD_BwE </a:t>
            </a:r>
            <a:endParaRPr lang="en-US" sz="1800">
              <a:latin typeface="Calibri"/>
              <a:cs typeface="Calibri"/>
            </a:endParaRPr>
          </a:p>
          <a:p>
            <a:pPr>
              <a:lnSpc>
                <a:spcPct val="100000"/>
              </a:lnSpc>
              <a:buFont typeface="Arial"/>
              <a:buChar char="•"/>
            </a:pPr>
            <a:r>
              <a:rPr lang="en-US" sz="1800" dirty="0">
                <a:solidFill>
                  <a:srgbClr val="1F1F1F"/>
                </a:solidFill>
                <a:latin typeface="Calibri"/>
                <a:cs typeface="Calibri" panose="020F0502020204030204"/>
              </a:rPr>
              <a:t>8 hilariously bad restaurant reviews to read (and learn from). (n.d.-a). </a:t>
            </a:r>
            <a:r>
              <a:rPr lang="en-US" sz="1800" dirty="0">
                <a:solidFill>
                  <a:srgbClr val="0563C1"/>
                </a:solidFill>
                <a:latin typeface="Calibri"/>
                <a:cs typeface="Calibri" panose="020F0502020204030204"/>
                <a:hlinkClick r:id="rId8"/>
              </a:rPr>
              <a:t>https://pos.toasttab.com/blog/on-the-line/bad-restaurant-reviews</a:t>
            </a:r>
            <a:r>
              <a:rPr lang="en-US" sz="1800" dirty="0">
                <a:solidFill>
                  <a:srgbClr val="0563C1"/>
                </a:solidFill>
                <a:latin typeface="Calibri"/>
                <a:cs typeface="Calibri" panose="020F0502020204030204"/>
              </a:rPr>
              <a:t> </a:t>
            </a:r>
            <a:endParaRPr lang="en-US" sz="1800" dirty="0">
              <a:cs typeface="Calibri"/>
            </a:endParaRPr>
          </a:p>
          <a:p>
            <a:pPr>
              <a:lnSpc>
                <a:spcPct val="100000"/>
              </a:lnSpc>
              <a:buFont typeface="Arial"/>
            </a:pPr>
            <a:endParaRPr lang="en-US" sz="1800" dirty="0">
              <a:solidFill>
                <a:srgbClr val="1F1F1F"/>
              </a:solidFill>
              <a:latin typeface="Calibri"/>
              <a:cs typeface="Calibri" panose="020F0502020204030204"/>
            </a:endParaRPr>
          </a:p>
        </p:txBody>
      </p:sp>
      <p:sp>
        <p:nvSpPr>
          <p:cNvPr id="5" name="Rectangle 4">
            <a:extLst>
              <a:ext uri="{FF2B5EF4-FFF2-40B4-BE49-F238E27FC236}">
                <a16:creationId xmlns:a16="http://schemas.microsoft.com/office/drawing/2014/main" id="{282F9EFA-7A77-C22F-3BFC-2889551EB929}"/>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D22ADA6-19A2-9963-5323-2F611B44F0AB}"/>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53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cs typeface="Arial"/>
              </a:rPr>
              <a:t>Goals and Objectives</a:t>
            </a:r>
            <a:endParaRPr lang="en-US" sz="2400" b="1" dirty="0">
              <a:latin typeface="Calibri"/>
              <a:cs typeface="Calibri"/>
            </a:endParaRPr>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1168239"/>
            <a:ext cx="10515600" cy="2301443"/>
          </a:xfrm>
        </p:spPr>
        <p:txBody>
          <a:bodyPr vert="horz" lIns="91440" tIns="45720" rIns="91440" bIns="45720" rtlCol="0" anchor="t">
            <a:normAutofit/>
          </a:bodyPr>
          <a:lstStyle/>
          <a:p>
            <a:pPr>
              <a:lnSpc>
                <a:spcPct val="100000"/>
              </a:lnSpc>
              <a:buFont typeface="Wingdings"/>
              <a:buChar char="§"/>
            </a:pPr>
            <a:r>
              <a:rPr lang="en-US" sz="1600">
                <a:solidFill>
                  <a:srgbClr val="1F1F1F"/>
                </a:solidFill>
                <a:latin typeface="Calibri"/>
                <a:cs typeface="Calibri" panose="020F0502020204030204"/>
              </a:rPr>
              <a:t>Restaurant reviews are a valuable source of information to identify potential customers needs and, they can even help people </a:t>
            </a:r>
            <a:r>
              <a:rPr lang="en-US" sz="1600" dirty="0">
                <a:solidFill>
                  <a:srgbClr val="1F1F1F"/>
                </a:solidFill>
                <a:latin typeface="Calibri"/>
                <a:cs typeface="Calibri" panose="020F0502020204030204"/>
              </a:rPr>
              <a:t>decide where to eat, what to order, and whether a restaurant is worth visiting. </a:t>
            </a:r>
            <a:endParaRPr lang="en-US" sz="1600">
              <a:solidFill>
                <a:srgbClr val="000000"/>
              </a:solidFill>
              <a:latin typeface="Calibri"/>
              <a:cs typeface="Calibri" panose="020F0502020204030204"/>
            </a:endParaRPr>
          </a:p>
          <a:p>
            <a:pPr>
              <a:lnSpc>
                <a:spcPct val="100000"/>
              </a:lnSpc>
              <a:buFont typeface="Wingdings"/>
              <a:buChar char="§"/>
            </a:pPr>
            <a:r>
              <a:rPr lang="en-US" sz="1600" dirty="0">
                <a:solidFill>
                  <a:srgbClr val="1F1F1F"/>
                </a:solidFill>
                <a:ea typeface="+mn-lt"/>
                <a:cs typeface="+mn-lt"/>
              </a:rPr>
              <a:t>However, understanding feedback from customers can be time-consuming as it requires inspection of multiple reviews for restaurants.</a:t>
            </a:r>
          </a:p>
          <a:p>
            <a:pPr>
              <a:lnSpc>
                <a:spcPct val="100000"/>
              </a:lnSpc>
              <a:buFont typeface="Wingdings"/>
              <a:buChar char="§"/>
            </a:pPr>
            <a:r>
              <a:rPr lang="en-US" sz="1600" dirty="0">
                <a:solidFill>
                  <a:srgbClr val="1F1F1F"/>
                </a:solidFill>
                <a:latin typeface="Calibri"/>
                <a:cs typeface="Calibri" panose="020F0502020204030204"/>
              </a:rPr>
              <a:t>The idea of this project is to help people with respect to reviews by creating a Natural Language Processing model that classifies restaurant reviews as positive, negative, and neutral.</a:t>
            </a:r>
            <a:endParaRPr lang="en-US" sz="1600" dirty="0">
              <a:solidFill>
                <a:srgbClr val="000000"/>
              </a:solidFill>
              <a:latin typeface="Calibri"/>
              <a:cs typeface="Calibri" panose="020F0502020204030204"/>
            </a:endParaRPr>
          </a:p>
          <a:p>
            <a:pPr>
              <a:lnSpc>
                <a:spcPct val="100000"/>
              </a:lnSpc>
              <a:buFont typeface="Wingdings"/>
              <a:buChar char="§"/>
            </a:pPr>
            <a:r>
              <a:rPr lang="en-US" sz="1600" dirty="0">
                <a:solidFill>
                  <a:srgbClr val="1F1F1F"/>
                </a:solidFill>
                <a:latin typeface="Calibri"/>
                <a:cs typeface="Calibri" panose="020F0502020204030204"/>
              </a:rPr>
              <a:t>This model could be used to create a website or app that allows business owners to find information quickly and easily.</a:t>
            </a:r>
            <a:endParaRPr lang="en-US" sz="1600" dirty="0">
              <a:latin typeface="Calibri"/>
              <a:cs typeface="Calibri" panose="020F0502020204030204"/>
            </a:endParaRPr>
          </a:p>
        </p:txBody>
      </p:sp>
      <p:sp>
        <p:nvSpPr>
          <p:cNvPr id="5" name="Content Placeholder 2">
            <a:extLst>
              <a:ext uri="{FF2B5EF4-FFF2-40B4-BE49-F238E27FC236}">
                <a16:creationId xmlns:a16="http://schemas.microsoft.com/office/drawing/2014/main" id="{61A182E7-1D75-3FE0-E76F-8395F0E08841}"/>
              </a:ext>
            </a:extLst>
          </p:cNvPr>
          <p:cNvSpPr txBox="1">
            <a:spLocks/>
          </p:cNvSpPr>
          <p:nvPr/>
        </p:nvSpPr>
        <p:spPr>
          <a:xfrm>
            <a:off x="838200" y="3970849"/>
            <a:ext cx="10515600" cy="256881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a:buChar char="§"/>
            </a:pPr>
            <a:r>
              <a:rPr lang="en-US" sz="1600" dirty="0">
                <a:solidFill>
                  <a:srgbClr val="1F1F1F"/>
                </a:solidFill>
                <a:latin typeface="Calibri"/>
                <a:cs typeface="Calibri" panose="020F0502020204030204"/>
              </a:rPr>
              <a:t>This project uses Natural Language Processing, this project could significantly impact the restaurant industry based on specific locations like Denton or Dallas.</a:t>
            </a:r>
            <a:endParaRPr lang="en-US" sz="1600" dirty="0">
              <a:solidFill>
                <a:srgbClr val="000000"/>
              </a:solidFill>
              <a:latin typeface="Calibri"/>
              <a:cs typeface="Calibri" panose="020F0502020204030204"/>
            </a:endParaRPr>
          </a:p>
          <a:p>
            <a:pPr>
              <a:buFont typeface="Wingdings"/>
              <a:buChar char="§"/>
            </a:pPr>
            <a:r>
              <a:rPr lang="en-US" sz="1600">
                <a:solidFill>
                  <a:srgbClr val="1F1F1F"/>
                </a:solidFill>
                <a:ea typeface="+mn-lt"/>
                <a:cs typeface="+mn-lt"/>
              </a:rPr>
              <a:t>By simplifying the process of collecting and analyzing restaurant real-time reviews, businesses might improve their reputation </a:t>
            </a:r>
            <a:r>
              <a:rPr lang="en-US" sz="1600" dirty="0">
                <a:solidFill>
                  <a:srgbClr val="1F1F1F"/>
                </a:solidFill>
                <a:ea typeface="+mn-lt"/>
                <a:cs typeface="+mn-lt"/>
              </a:rPr>
              <a:t>and attract more customers.</a:t>
            </a:r>
          </a:p>
          <a:p>
            <a:pPr>
              <a:buFont typeface="Wingdings"/>
              <a:buChar char="§"/>
            </a:pPr>
            <a:r>
              <a:rPr lang="en-US" sz="1600" dirty="0">
                <a:solidFill>
                  <a:srgbClr val="1F1F1F"/>
                </a:solidFill>
                <a:ea typeface="+mn-lt"/>
                <a:cs typeface="+mn-lt"/>
              </a:rPr>
              <a:t>User feedback frequently includes a variety of mistakes, including typos and spacing errors.</a:t>
            </a:r>
            <a:endParaRPr lang="en-US" dirty="0">
              <a:cs typeface="Calibri" panose="020F0502020204030204"/>
            </a:endParaRPr>
          </a:p>
          <a:p>
            <a:pPr>
              <a:lnSpc>
                <a:spcPct val="100000"/>
              </a:lnSpc>
              <a:buFont typeface="Wingdings"/>
              <a:buChar char="§"/>
            </a:pPr>
            <a:r>
              <a:rPr lang="en-US" sz="1600" dirty="0">
                <a:solidFill>
                  <a:srgbClr val="1F1F1F"/>
                </a:solidFill>
                <a:ea typeface="+mn-lt"/>
                <a:cs typeface="+mn-lt"/>
              </a:rPr>
              <a:t>Genuine reviews that enhance the worth of their restaurants are advantageous to restaurant owners.</a:t>
            </a:r>
            <a:endParaRPr lang="en-US" dirty="0">
              <a:ea typeface="+mn-lt"/>
              <a:cs typeface="+mn-lt"/>
            </a:endParaRPr>
          </a:p>
          <a:p>
            <a:pPr>
              <a:lnSpc>
                <a:spcPct val="100000"/>
              </a:lnSpc>
              <a:buFont typeface="Wingdings"/>
              <a:buChar char="§"/>
            </a:pPr>
            <a:r>
              <a:rPr lang="en-US" sz="1600" dirty="0">
                <a:solidFill>
                  <a:srgbClr val="1F1F1F"/>
                </a:solidFill>
                <a:latin typeface="Calibri"/>
                <a:cs typeface="Calibri" panose="020F0502020204030204"/>
              </a:rPr>
              <a:t>Additionally, the project could help consumers save time and money by making it easier for them to find restaurants that they are likely to enjoy.</a:t>
            </a:r>
            <a:endParaRPr lang="en-US" sz="1600">
              <a:solidFill>
                <a:srgbClr val="000000"/>
              </a:solidFill>
              <a:latin typeface="Calibri"/>
              <a:cs typeface="Calibri" panose="020F0502020204030204"/>
            </a:endParaRPr>
          </a:p>
        </p:txBody>
      </p:sp>
      <p:sp>
        <p:nvSpPr>
          <p:cNvPr id="6" name="TextBox 5">
            <a:extLst>
              <a:ext uri="{FF2B5EF4-FFF2-40B4-BE49-F238E27FC236}">
                <a16:creationId xmlns:a16="http://schemas.microsoft.com/office/drawing/2014/main" id="{C5094611-0D1A-7E99-B64B-EDDC898E08F8}"/>
              </a:ext>
            </a:extLst>
          </p:cNvPr>
          <p:cNvSpPr txBox="1"/>
          <p:nvPr/>
        </p:nvSpPr>
        <p:spPr>
          <a:xfrm>
            <a:off x="836908" y="80462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Motivation</a:t>
            </a:r>
            <a:r>
              <a:rPr lang="en-US" sz="1600" dirty="0">
                <a:cs typeface="Calibri"/>
              </a:rPr>
              <a:t>​:</a:t>
            </a:r>
          </a:p>
        </p:txBody>
      </p:sp>
      <p:sp>
        <p:nvSpPr>
          <p:cNvPr id="7" name="TextBox 6">
            <a:extLst>
              <a:ext uri="{FF2B5EF4-FFF2-40B4-BE49-F238E27FC236}">
                <a16:creationId xmlns:a16="http://schemas.microsoft.com/office/drawing/2014/main" id="{7D8BBF09-851D-D697-8C90-5705D5455435}"/>
              </a:ext>
            </a:extLst>
          </p:cNvPr>
          <p:cNvSpPr txBox="1"/>
          <p:nvPr/>
        </p:nvSpPr>
        <p:spPr>
          <a:xfrm>
            <a:off x="836907" y="3549112"/>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Significance:</a:t>
            </a:r>
            <a:endParaRPr lang="en-US" sz="1600" dirty="0">
              <a:cs typeface="Calibri"/>
            </a:endParaRPr>
          </a:p>
        </p:txBody>
      </p:sp>
      <p:sp>
        <p:nvSpPr>
          <p:cNvPr id="9" name="Rectangle 8">
            <a:extLst>
              <a:ext uri="{FF2B5EF4-FFF2-40B4-BE49-F238E27FC236}">
                <a16:creationId xmlns:a16="http://schemas.microsoft.com/office/drawing/2014/main" id="{54EB2862-F43E-4BB5-B98D-4A26E5B35386}"/>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F92C198-40BB-6ECC-B581-0FBDDF28E21B}"/>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532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cs typeface="Arial"/>
              </a:rPr>
              <a:t>Goals and Objectives</a:t>
            </a:r>
            <a:endParaRPr lang="en-US" sz="2400" b="1" dirty="0">
              <a:latin typeface="Calibri"/>
              <a:cs typeface="Calibri"/>
            </a:endParaRPr>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1168239"/>
            <a:ext cx="10515600" cy="2301443"/>
          </a:xfrm>
        </p:spPr>
        <p:txBody>
          <a:bodyPr vert="horz" lIns="91440" tIns="45720" rIns="91440" bIns="45720" rtlCol="0" anchor="t">
            <a:normAutofit/>
          </a:bodyPr>
          <a:lstStyle/>
          <a:p>
            <a:pPr>
              <a:lnSpc>
                <a:spcPct val="100000"/>
              </a:lnSpc>
              <a:buFont typeface="Wingdings"/>
              <a:buChar char="§"/>
            </a:pPr>
            <a:r>
              <a:rPr lang="en-US" sz="1600" dirty="0">
                <a:solidFill>
                  <a:srgbClr val="1F1F1F"/>
                </a:solidFill>
                <a:latin typeface="Calibri"/>
                <a:cs typeface="Arial"/>
              </a:rPr>
              <a:t>Develop an NLP model to classify restaurant reviews as positive, negative, or neutral. </a:t>
            </a:r>
            <a:endParaRPr lang="en-US" dirty="0">
              <a:solidFill>
                <a:srgbClr val="000000"/>
              </a:solidFill>
              <a:latin typeface="Calibri"/>
              <a:cs typeface="Calibri" panose="020F0502020204030204"/>
            </a:endParaRPr>
          </a:p>
          <a:p>
            <a:pPr>
              <a:lnSpc>
                <a:spcPct val="100000"/>
              </a:lnSpc>
              <a:buFont typeface="Wingdings"/>
              <a:buChar char="§"/>
            </a:pPr>
            <a:r>
              <a:rPr lang="en-US" sz="1600" dirty="0">
                <a:solidFill>
                  <a:srgbClr val="1F1F1F"/>
                </a:solidFill>
                <a:latin typeface="Calibri"/>
                <a:cs typeface="Arial"/>
              </a:rPr>
              <a:t>Using Google Maps Platform Places APIs (Free location-specific reviews Ex: 1000 Reviews/day) and they be analyzed using our NLP model. </a:t>
            </a:r>
          </a:p>
          <a:p>
            <a:pPr>
              <a:lnSpc>
                <a:spcPct val="100000"/>
              </a:lnSpc>
              <a:buFont typeface="Wingdings"/>
              <a:buChar char="§"/>
            </a:pPr>
            <a:r>
              <a:rPr lang="en-US" sz="1600" dirty="0">
                <a:solidFill>
                  <a:srgbClr val="1F1F1F"/>
                </a:solidFill>
                <a:ea typeface="+mn-lt"/>
                <a:cs typeface="+mn-lt"/>
              </a:rPr>
              <a:t>Reviews based on specific locations of city or state using Google and </a:t>
            </a:r>
            <a:r>
              <a:rPr lang="en-US" sz="1600" dirty="0">
                <a:solidFill>
                  <a:srgbClr val="1F1F1F"/>
                </a:solidFill>
                <a:latin typeface="Calibri"/>
                <a:cs typeface="Calibri"/>
              </a:rPr>
              <a:t>e</a:t>
            </a:r>
            <a:r>
              <a:rPr lang="en-US" sz="1600" dirty="0">
                <a:solidFill>
                  <a:srgbClr val="1F1F1F"/>
                </a:solidFill>
                <a:latin typeface="Calibri"/>
                <a:cs typeface="Arial"/>
              </a:rPr>
              <a:t>valuating the performance of the model on a held-out test set. </a:t>
            </a:r>
          </a:p>
          <a:p>
            <a:pPr>
              <a:lnSpc>
                <a:spcPct val="100000"/>
              </a:lnSpc>
              <a:buFont typeface="Wingdings"/>
              <a:buChar char="§"/>
            </a:pPr>
            <a:r>
              <a:rPr lang="en-US" sz="1600" dirty="0">
                <a:solidFill>
                  <a:srgbClr val="1F1F1F"/>
                </a:solidFill>
                <a:latin typeface="Calibri"/>
                <a:cs typeface="Arial"/>
              </a:rPr>
              <a:t>Building the model in such way that it can be deployed into production so that it can be used by others to classify restaurant.</a:t>
            </a:r>
          </a:p>
          <a:p>
            <a:pPr>
              <a:lnSpc>
                <a:spcPct val="100000"/>
              </a:lnSpc>
              <a:buFont typeface="Wingdings"/>
              <a:buChar char="§"/>
            </a:pPr>
            <a:endParaRPr lang="en-US" sz="1600" dirty="0">
              <a:solidFill>
                <a:srgbClr val="1F1F1F"/>
              </a:solidFill>
              <a:latin typeface="Calibri"/>
              <a:cs typeface="Calibri" panose="020F0502020204030204"/>
            </a:endParaRPr>
          </a:p>
        </p:txBody>
      </p:sp>
      <p:sp>
        <p:nvSpPr>
          <p:cNvPr id="5" name="Content Placeholder 2">
            <a:extLst>
              <a:ext uri="{FF2B5EF4-FFF2-40B4-BE49-F238E27FC236}">
                <a16:creationId xmlns:a16="http://schemas.microsoft.com/office/drawing/2014/main" id="{61A182E7-1D75-3FE0-E76F-8395F0E08841}"/>
              </a:ext>
            </a:extLst>
          </p:cNvPr>
          <p:cNvSpPr txBox="1">
            <a:spLocks/>
          </p:cNvSpPr>
          <p:nvPr/>
        </p:nvSpPr>
        <p:spPr>
          <a:xfrm>
            <a:off x="838200" y="3970849"/>
            <a:ext cx="10515600" cy="256881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a:buChar char="§"/>
            </a:pPr>
            <a:r>
              <a:rPr lang="en-US" sz="1600" dirty="0">
                <a:solidFill>
                  <a:srgbClr val="1F1F1F"/>
                </a:solidFill>
                <a:latin typeface="Calibri"/>
                <a:cs typeface="Arial"/>
              </a:rPr>
              <a:t>Utilizing web scrapping to gather </a:t>
            </a:r>
            <a:r>
              <a:rPr lang="en-US" sz="1600" dirty="0">
                <a:solidFill>
                  <a:srgbClr val="1F1F1F"/>
                </a:solidFill>
                <a:latin typeface="Calibri"/>
                <a:ea typeface="+mn-lt"/>
                <a:cs typeface="Arial"/>
              </a:rPr>
              <a:t>data tailored to a specific geographical area. </a:t>
            </a:r>
            <a:endParaRPr lang="en-US"/>
          </a:p>
          <a:p>
            <a:pPr>
              <a:lnSpc>
                <a:spcPct val="100000"/>
              </a:lnSpc>
              <a:buFont typeface="Wingdings"/>
              <a:buChar char="§"/>
            </a:pPr>
            <a:r>
              <a:rPr lang="en-US" sz="1600" dirty="0">
                <a:solidFill>
                  <a:srgbClr val="1F1F1F"/>
                </a:solidFill>
                <a:latin typeface="Calibri"/>
                <a:ea typeface="+mn-lt"/>
                <a:cs typeface="Arial"/>
              </a:rPr>
              <a:t>The NLP model will be trained on a dataset of </a:t>
            </a:r>
            <a:r>
              <a:rPr lang="en-US" sz="1600" dirty="0">
                <a:solidFill>
                  <a:srgbClr val="1F1F1F"/>
                </a:solidFill>
                <a:latin typeface="Calibri"/>
                <a:cs typeface="Arial"/>
              </a:rPr>
              <a:t>restaurant </a:t>
            </a:r>
            <a:r>
              <a:rPr lang="en-US" sz="1600" dirty="0">
                <a:solidFill>
                  <a:srgbClr val="1F1F1F"/>
                </a:solidFill>
                <a:latin typeface="Calibri"/>
                <a:ea typeface="+mn-lt"/>
                <a:cs typeface="Arial"/>
              </a:rPr>
              <a:t>reviews </a:t>
            </a:r>
            <a:r>
              <a:rPr lang="en-US" sz="1600" dirty="0">
                <a:solidFill>
                  <a:srgbClr val="1F1F1F"/>
                </a:solidFill>
                <a:latin typeface="Calibri"/>
                <a:cs typeface="Arial"/>
              </a:rPr>
              <a:t>based on </a:t>
            </a:r>
            <a:r>
              <a:rPr lang="en-US" sz="1600" dirty="0">
                <a:solidFill>
                  <a:srgbClr val="1F1F1F"/>
                </a:solidFill>
                <a:latin typeface="Calibri"/>
                <a:ea typeface="+mn-lt"/>
                <a:cs typeface="Arial"/>
              </a:rPr>
              <a:t>labeled as generic labels </a:t>
            </a:r>
            <a:r>
              <a:rPr lang="en-US" sz="1600" dirty="0">
                <a:solidFill>
                  <a:srgbClr val="1F1F1F"/>
                </a:solidFill>
                <a:latin typeface="Calibri"/>
                <a:cs typeface="Arial"/>
              </a:rPr>
              <a:t>like </a:t>
            </a:r>
            <a:r>
              <a:rPr lang="en-US" sz="1600" dirty="0">
                <a:solidFill>
                  <a:srgbClr val="1F1F1F"/>
                </a:solidFill>
                <a:latin typeface="Calibri"/>
                <a:ea typeface="+mn-lt"/>
                <a:cs typeface="Arial"/>
              </a:rPr>
              <a:t>positive, negative, </a:t>
            </a:r>
            <a:r>
              <a:rPr lang="en-US" sz="1600" dirty="0">
                <a:solidFill>
                  <a:srgbClr val="1F1F1F"/>
                </a:solidFill>
                <a:latin typeface="Calibri"/>
                <a:cs typeface="Arial"/>
              </a:rPr>
              <a:t>or </a:t>
            </a:r>
            <a:r>
              <a:rPr lang="en-US" sz="1600" dirty="0">
                <a:solidFill>
                  <a:srgbClr val="1F1F1F"/>
                </a:solidFill>
                <a:latin typeface="Calibri"/>
                <a:ea typeface="+mn-lt"/>
                <a:cs typeface="Arial"/>
              </a:rPr>
              <a:t>neutral</a:t>
            </a:r>
            <a:r>
              <a:rPr lang="en-US" sz="1600" dirty="0">
                <a:solidFill>
                  <a:srgbClr val="1F1F1F"/>
                </a:solidFill>
                <a:latin typeface="Calibri"/>
                <a:cs typeface="Arial"/>
              </a:rPr>
              <a:t>.</a:t>
            </a:r>
            <a:r>
              <a:rPr lang="en-US" sz="1600" dirty="0">
                <a:solidFill>
                  <a:srgbClr val="1F1F1F"/>
                </a:solidFill>
                <a:latin typeface="Calibri"/>
                <a:ea typeface="+mn-lt"/>
                <a:cs typeface="Arial"/>
              </a:rPr>
              <a:t> </a:t>
            </a:r>
            <a:endParaRPr lang="en-US" sz="1600" dirty="0">
              <a:solidFill>
                <a:srgbClr val="1F1F1F"/>
              </a:solidFill>
              <a:latin typeface="Calibri"/>
              <a:cs typeface="Arial"/>
            </a:endParaRPr>
          </a:p>
          <a:p>
            <a:pPr>
              <a:lnSpc>
                <a:spcPct val="100000"/>
              </a:lnSpc>
              <a:buFont typeface="Wingdings"/>
              <a:buChar char="§"/>
            </a:pPr>
            <a:r>
              <a:rPr lang="en-US" sz="1600" dirty="0">
                <a:solidFill>
                  <a:srgbClr val="000000"/>
                </a:solidFill>
                <a:latin typeface="Calibri"/>
                <a:ea typeface="+mn-lt"/>
                <a:cs typeface="Arial"/>
              </a:rPr>
              <a:t>Comparison and analysis of review information between unprocessed and preprocessed data.</a:t>
            </a:r>
          </a:p>
          <a:p>
            <a:pPr>
              <a:lnSpc>
                <a:spcPct val="100000"/>
              </a:lnSpc>
              <a:buFont typeface="Wingdings"/>
              <a:buChar char="§"/>
            </a:pPr>
            <a:r>
              <a:rPr lang="en-US" sz="1600" dirty="0">
                <a:solidFill>
                  <a:srgbClr val="000000"/>
                </a:solidFill>
                <a:latin typeface="Calibri"/>
                <a:ea typeface="+mn-lt"/>
                <a:cs typeface="Arial"/>
              </a:rPr>
              <a:t>The model makes it easier to collect real-time location-based </a:t>
            </a:r>
            <a:r>
              <a:rPr lang="en-US" sz="1600" dirty="0">
                <a:solidFill>
                  <a:srgbClr val="000000"/>
                </a:solidFill>
                <a:latin typeface="Calibri"/>
                <a:cs typeface="Arial"/>
              </a:rPr>
              <a:t>data </a:t>
            </a:r>
            <a:r>
              <a:rPr lang="en-US" sz="1600" dirty="0">
                <a:solidFill>
                  <a:srgbClr val="000000"/>
                </a:solidFill>
                <a:latin typeface="Calibri"/>
                <a:ea typeface="+mn-lt"/>
                <a:cs typeface="Arial"/>
              </a:rPr>
              <a:t>and allows</a:t>
            </a:r>
            <a:r>
              <a:rPr lang="en-US" sz="1600" dirty="0">
                <a:solidFill>
                  <a:srgbClr val="000000"/>
                </a:solidFill>
                <a:latin typeface="Calibri"/>
                <a:cs typeface="Arial"/>
              </a:rPr>
              <a:t> additional analysis</a:t>
            </a:r>
            <a:r>
              <a:rPr lang="en-US" sz="1600" dirty="0">
                <a:solidFill>
                  <a:srgbClr val="000000"/>
                </a:solidFill>
                <a:latin typeface="Calibri"/>
                <a:ea typeface="+mn-lt"/>
                <a:cs typeface="Arial"/>
              </a:rPr>
              <a:t>.</a:t>
            </a:r>
            <a:endParaRPr lang="en-US" sz="1600" dirty="0">
              <a:solidFill>
                <a:srgbClr val="000000"/>
              </a:solidFill>
              <a:latin typeface="Calibri"/>
              <a:cs typeface="Arial"/>
            </a:endParaRPr>
          </a:p>
          <a:p>
            <a:pPr>
              <a:lnSpc>
                <a:spcPct val="100000"/>
              </a:lnSpc>
              <a:buFont typeface="Wingdings"/>
              <a:buChar char="§"/>
            </a:pPr>
            <a:r>
              <a:rPr lang="en-US" sz="1600" dirty="0">
                <a:solidFill>
                  <a:srgbClr val="1F1F1F"/>
                </a:solidFill>
                <a:latin typeface="Calibri"/>
                <a:cs typeface="Arial"/>
              </a:rPr>
              <a:t>The model will learn to identify </a:t>
            </a:r>
            <a:r>
              <a:rPr lang="en-US" sz="1600" dirty="0">
                <a:solidFill>
                  <a:srgbClr val="1F1F1F"/>
                </a:solidFill>
                <a:latin typeface="Calibri"/>
                <a:ea typeface="+mn-lt"/>
                <a:cs typeface="Arial"/>
              </a:rPr>
              <a:t>the </a:t>
            </a:r>
            <a:r>
              <a:rPr lang="en-US" sz="1600" dirty="0">
                <a:solidFill>
                  <a:srgbClr val="1F1F1F"/>
                </a:solidFill>
                <a:latin typeface="Calibri"/>
                <a:cs typeface="Arial"/>
              </a:rPr>
              <a:t>features </a:t>
            </a:r>
            <a:r>
              <a:rPr lang="en-US" sz="1600" dirty="0">
                <a:solidFill>
                  <a:srgbClr val="1F1F1F"/>
                </a:solidFill>
                <a:latin typeface="Calibri"/>
                <a:ea typeface="+mn-lt"/>
                <a:cs typeface="Arial"/>
              </a:rPr>
              <a:t>of restaurant reviews associated with </a:t>
            </a:r>
            <a:r>
              <a:rPr lang="en-US" sz="1600" dirty="0">
                <a:solidFill>
                  <a:srgbClr val="1F1F1F"/>
                </a:solidFill>
                <a:latin typeface="Calibri"/>
                <a:cs typeface="Arial"/>
              </a:rPr>
              <a:t>each sentiment category</a:t>
            </a:r>
            <a:r>
              <a:rPr lang="en-US" sz="1600" dirty="0">
                <a:solidFill>
                  <a:srgbClr val="1F1F1F"/>
                </a:solidFill>
                <a:latin typeface="Calibri"/>
                <a:ea typeface="+mn-lt"/>
                <a:cs typeface="Arial"/>
              </a:rPr>
              <a:t>.</a:t>
            </a:r>
          </a:p>
        </p:txBody>
      </p:sp>
      <p:sp>
        <p:nvSpPr>
          <p:cNvPr id="6" name="TextBox 5">
            <a:extLst>
              <a:ext uri="{FF2B5EF4-FFF2-40B4-BE49-F238E27FC236}">
                <a16:creationId xmlns:a16="http://schemas.microsoft.com/office/drawing/2014/main" id="{C5094611-0D1A-7E99-B64B-EDDC898E08F8}"/>
              </a:ext>
            </a:extLst>
          </p:cNvPr>
          <p:cNvSpPr txBox="1"/>
          <p:nvPr/>
        </p:nvSpPr>
        <p:spPr>
          <a:xfrm>
            <a:off x="836908" y="80462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Objectives</a:t>
            </a:r>
            <a:r>
              <a:rPr lang="en-US" sz="1600" dirty="0">
                <a:cs typeface="Calibri"/>
              </a:rPr>
              <a:t>​:</a:t>
            </a:r>
          </a:p>
        </p:txBody>
      </p:sp>
      <p:sp>
        <p:nvSpPr>
          <p:cNvPr id="7" name="TextBox 6">
            <a:extLst>
              <a:ext uri="{FF2B5EF4-FFF2-40B4-BE49-F238E27FC236}">
                <a16:creationId xmlns:a16="http://schemas.microsoft.com/office/drawing/2014/main" id="{7D8BBF09-851D-D697-8C90-5705D5455435}"/>
              </a:ext>
            </a:extLst>
          </p:cNvPr>
          <p:cNvSpPr txBox="1"/>
          <p:nvPr/>
        </p:nvSpPr>
        <p:spPr>
          <a:xfrm>
            <a:off x="836907" y="3549112"/>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Features:</a:t>
            </a:r>
            <a:endParaRPr lang="en-US" sz="1600" dirty="0">
              <a:cs typeface="Calibri"/>
            </a:endParaRPr>
          </a:p>
        </p:txBody>
      </p:sp>
      <p:sp>
        <p:nvSpPr>
          <p:cNvPr id="4" name="Rectangle 3">
            <a:extLst>
              <a:ext uri="{FF2B5EF4-FFF2-40B4-BE49-F238E27FC236}">
                <a16:creationId xmlns:a16="http://schemas.microsoft.com/office/drawing/2014/main" id="{A24DE759-FA54-BD2C-7335-9D787CF74702}"/>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681BCEA-1830-22AF-3280-E838FC45C14C}"/>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825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cs typeface="Arial"/>
              </a:rPr>
              <a:t>Background Task</a:t>
            </a:r>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1142410"/>
            <a:ext cx="10515600" cy="1629096"/>
          </a:xfrm>
        </p:spPr>
        <p:txBody>
          <a:bodyPr vert="horz" lIns="91440" tIns="45720" rIns="91440" bIns="45720" rtlCol="0" anchor="t">
            <a:normAutofit/>
          </a:bodyPr>
          <a:lstStyle/>
          <a:p>
            <a:pPr>
              <a:lnSpc>
                <a:spcPct val="100000"/>
              </a:lnSpc>
              <a:buFont typeface="Wingdings"/>
              <a:buChar char="§"/>
            </a:pPr>
            <a:r>
              <a:rPr lang="en-US" sz="1600" dirty="0">
                <a:solidFill>
                  <a:srgbClr val="1F1F1F"/>
                </a:solidFill>
                <a:latin typeface="Calibri"/>
                <a:ea typeface="+mn-lt"/>
                <a:cs typeface="Calibri"/>
              </a:rPr>
              <a:t>One of the main methods used in this study is feature extraction, which calls on the important use of many different types of Natural Language Processing techniques, like sentiment analysis and model accuracy testing. The data was then analyzed by breaking the phrases up into individual words or by cleaning them up based on predetermined standards, such as eliminating punctuation marks and stop words.</a:t>
            </a:r>
            <a:endParaRPr lang="en-US" sz="1600" dirty="0">
              <a:solidFill>
                <a:srgbClr val="000000"/>
              </a:solidFill>
              <a:latin typeface="Calibri"/>
              <a:ea typeface="+mn-lt"/>
              <a:cs typeface="Calibri"/>
            </a:endParaRPr>
          </a:p>
          <a:p>
            <a:pPr marL="0" indent="0">
              <a:lnSpc>
                <a:spcPct val="100000"/>
              </a:lnSpc>
              <a:buNone/>
            </a:pPr>
            <a:r>
              <a:rPr lang="en-US" sz="1600" dirty="0">
                <a:solidFill>
                  <a:srgbClr val="1F1F1F"/>
                </a:solidFill>
                <a:latin typeface="Calibri"/>
                <a:ea typeface="+mn-lt"/>
                <a:cs typeface="Calibri"/>
                <a:hlinkClick r:id="rId2"/>
              </a:rPr>
              <a:t>https://ieeexplore.ieee.org/document/8999624</a:t>
            </a:r>
            <a:endParaRPr lang="en-US" sz="1600">
              <a:solidFill>
                <a:srgbClr val="1F1F1F"/>
              </a:solidFill>
              <a:latin typeface="Calibri"/>
              <a:ea typeface="+mn-lt"/>
              <a:cs typeface="Calibri"/>
            </a:endParaRPr>
          </a:p>
          <a:p>
            <a:pPr>
              <a:lnSpc>
                <a:spcPct val="100000"/>
              </a:lnSpc>
              <a:buFont typeface="Wingdings"/>
              <a:buChar char="§"/>
            </a:pPr>
            <a:endParaRPr lang="en-US" sz="1600" dirty="0">
              <a:solidFill>
                <a:srgbClr val="1F1F1F"/>
              </a:solidFill>
              <a:latin typeface="Calibri"/>
              <a:cs typeface="Calibri" panose="020F0502020204030204"/>
            </a:endParaRPr>
          </a:p>
          <a:p>
            <a:pPr>
              <a:lnSpc>
                <a:spcPct val="100000"/>
              </a:lnSpc>
              <a:buFont typeface="Wingdings"/>
              <a:buChar char="§"/>
            </a:pPr>
            <a:endParaRPr lang="en-US" sz="1600" dirty="0">
              <a:solidFill>
                <a:srgbClr val="1F1F1F"/>
              </a:solidFill>
              <a:latin typeface="Calibri"/>
              <a:cs typeface="Calibri" panose="020F0502020204030204"/>
            </a:endParaRPr>
          </a:p>
          <a:p>
            <a:pPr>
              <a:lnSpc>
                <a:spcPct val="100000"/>
              </a:lnSpc>
              <a:buFont typeface="Wingdings"/>
              <a:buChar char="§"/>
            </a:pPr>
            <a:endParaRPr lang="en-US" sz="1600" dirty="0">
              <a:solidFill>
                <a:srgbClr val="1F1F1F"/>
              </a:solidFill>
              <a:latin typeface="Calibri"/>
              <a:cs typeface="Calibri" panose="020F0502020204030204"/>
            </a:endParaRPr>
          </a:p>
        </p:txBody>
      </p:sp>
      <p:sp>
        <p:nvSpPr>
          <p:cNvPr id="5" name="Content Placeholder 2">
            <a:extLst>
              <a:ext uri="{FF2B5EF4-FFF2-40B4-BE49-F238E27FC236}">
                <a16:creationId xmlns:a16="http://schemas.microsoft.com/office/drawing/2014/main" id="{61A182E7-1D75-3FE0-E76F-8395F0E08841}"/>
              </a:ext>
            </a:extLst>
          </p:cNvPr>
          <p:cNvSpPr txBox="1">
            <a:spLocks/>
          </p:cNvSpPr>
          <p:nvPr/>
        </p:nvSpPr>
        <p:spPr>
          <a:xfrm>
            <a:off x="838200" y="3038694"/>
            <a:ext cx="10515600" cy="132594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Sans-Serif"/>
              <a:buChar char="§"/>
            </a:pPr>
            <a:r>
              <a:rPr lang="en-US" sz="1600" dirty="0">
                <a:solidFill>
                  <a:srgbClr val="1F1F1F"/>
                </a:solidFill>
                <a:latin typeface="Calibri"/>
                <a:ea typeface="+mn-lt"/>
                <a:cs typeface="Calibri"/>
              </a:rPr>
              <a:t>Performing a sentiment analysis and getting data frames as Data (Reviews) and sentiment (Positive, Negative , Neutral) is important as we will use this for visualizations in next steps.</a:t>
            </a:r>
            <a:endParaRPr lang="en-US" sz="1600" dirty="0">
              <a:solidFill>
                <a:srgbClr val="1F1F1F"/>
              </a:solidFill>
              <a:ea typeface="+mn-lt"/>
              <a:cs typeface="+mn-lt"/>
            </a:endParaRPr>
          </a:p>
          <a:p>
            <a:pPr marL="0" indent="0">
              <a:lnSpc>
                <a:spcPct val="150000"/>
              </a:lnSpc>
              <a:buNone/>
            </a:pPr>
            <a:r>
              <a:rPr lang="en-US" sz="1600" dirty="0">
                <a:solidFill>
                  <a:srgbClr val="1F1F1F"/>
                </a:solidFill>
                <a:ea typeface="+mn-lt"/>
                <a:cs typeface="+mn-lt"/>
                <a:hlinkClick r:id="rId3">
                  <a:extLst>
                    <a:ext uri="{A12FA001-AC4F-418D-AE19-62706E023703}">
                      <ahyp:hlinkClr xmlns:ahyp="http://schemas.microsoft.com/office/drawing/2018/hyperlinkcolor" val="tx"/>
                    </a:ext>
                  </a:extLst>
                </a:hlinkClick>
              </a:rPr>
              <a:t>https://ieeexplore.ieee.org/document/8884282</a:t>
            </a:r>
            <a:endParaRPr lang="en-US" sz="1600">
              <a:solidFill>
                <a:srgbClr val="1F1F1F"/>
              </a:solidFill>
              <a:ea typeface="+mn-lt"/>
              <a:cs typeface="+mn-lt"/>
            </a:endParaRPr>
          </a:p>
        </p:txBody>
      </p:sp>
      <p:sp>
        <p:nvSpPr>
          <p:cNvPr id="6" name="TextBox 5">
            <a:extLst>
              <a:ext uri="{FF2B5EF4-FFF2-40B4-BE49-F238E27FC236}">
                <a16:creationId xmlns:a16="http://schemas.microsoft.com/office/drawing/2014/main" id="{C5094611-0D1A-7E99-B64B-EDDC898E08F8}"/>
              </a:ext>
            </a:extLst>
          </p:cNvPr>
          <p:cNvSpPr txBox="1"/>
          <p:nvPr/>
        </p:nvSpPr>
        <p:spPr>
          <a:xfrm>
            <a:off x="836908" y="80462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Feature</a:t>
            </a:r>
            <a:r>
              <a:rPr lang="en-US" sz="1600" b="1" dirty="0">
                <a:cs typeface="Calibri"/>
              </a:rPr>
              <a:t> Extraction</a:t>
            </a:r>
            <a:r>
              <a:rPr lang="en-US" sz="1600" dirty="0">
                <a:cs typeface="Calibri"/>
              </a:rPr>
              <a:t>:</a:t>
            </a:r>
          </a:p>
        </p:txBody>
      </p:sp>
      <p:sp>
        <p:nvSpPr>
          <p:cNvPr id="7" name="TextBox 6">
            <a:extLst>
              <a:ext uri="{FF2B5EF4-FFF2-40B4-BE49-F238E27FC236}">
                <a16:creationId xmlns:a16="http://schemas.microsoft.com/office/drawing/2014/main" id="{7D8BBF09-851D-D697-8C90-5705D5455435}"/>
              </a:ext>
            </a:extLst>
          </p:cNvPr>
          <p:cNvSpPr txBox="1"/>
          <p:nvPr/>
        </p:nvSpPr>
        <p:spPr>
          <a:xfrm>
            <a:off x="836907" y="2757519"/>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Sentiment Analysis:</a:t>
            </a:r>
            <a:endParaRPr lang="en-US" sz="1600" dirty="0">
              <a:cs typeface="Calibri"/>
            </a:endParaRPr>
          </a:p>
        </p:txBody>
      </p:sp>
      <p:sp>
        <p:nvSpPr>
          <p:cNvPr id="4" name="Rectangle 3">
            <a:extLst>
              <a:ext uri="{FF2B5EF4-FFF2-40B4-BE49-F238E27FC236}">
                <a16:creationId xmlns:a16="http://schemas.microsoft.com/office/drawing/2014/main" id="{A24DE759-FA54-BD2C-7335-9D787CF74702}"/>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681BCEA-1830-22AF-3280-E838FC45C14C}"/>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E38AFBD-DEB8-DCEB-3B41-B8B8E0B3D431}"/>
              </a:ext>
            </a:extLst>
          </p:cNvPr>
          <p:cNvSpPr txBox="1">
            <a:spLocks/>
          </p:cNvSpPr>
          <p:nvPr/>
        </p:nvSpPr>
        <p:spPr>
          <a:xfrm>
            <a:off x="838200" y="4904258"/>
            <a:ext cx="10515600" cy="173919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a:buChar char="§"/>
            </a:pPr>
            <a:r>
              <a:rPr lang="en-US" sz="1600" dirty="0">
                <a:solidFill>
                  <a:srgbClr val="1F1F1F"/>
                </a:solidFill>
                <a:ea typeface="+mn-lt"/>
                <a:cs typeface="+mn-lt"/>
              </a:rPr>
              <a:t>By performing a sentiment analysis on restaurant reviews using text modeling with a </a:t>
            </a:r>
            <a:r>
              <a:rPr lang="en-US" sz="1600" dirty="0" err="1">
                <a:solidFill>
                  <a:srgbClr val="1F1F1F"/>
                </a:solidFill>
                <a:ea typeface="+mn-lt"/>
                <a:cs typeface="+mn-lt"/>
              </a:rPr>
              <a:t>RandomForestClassifier</a:t>
            </a:r>
            <a:r>
              <a:rPr lang="en-US" sz="1600" dirty="0">
                <a:solidFill>
                  <a:srgbClr val="1F1F1F"/>
                </a:solidFill>
                <a:ea typeface="+mn-lt"/>
                <a:cs typeface="+mn-lt"/>
              </a:rPr>
              <a:t>. For feature extraction (TF-IDF vectorization) and model training/testing, it makes use of the Scikit-learn library. To build a classification report that shows precision, recall, and the F1-score for each sentiment class (positive, negative, and neutral).</a:t>
            </a:r>
            <a:endParaRPr lang="en-US" dirty="0">
              <a:solidFill>
                <a:srgbClr val="000000"/>
              </a:solidFill>
              <a:ea typeface="+mn-lt"/>
              <a:cs typeface="+mn-lt"/>
            </a:endParaRPr>
          </a:p>
          <a:p>
            <a:pPr>
              <a:lnSpc>
                <a:spcPct val="100000"/>
              </a:lnSpc>
              <a:buFont typeface="Wingdings"/>
              <a:buChar char="§"/>
            </a:pPr>
            <a:r>
              <a:rPr lang="en-US" sz="1600" dirty="0">
                <a:solidFill>
                  <a:srgbClr val="1F1F1F"/>
                </a:solidFill>
                <a:ea typeface="+mn-lt"/>
                <a:cs typeface="+mn-lt"/>
              </a:rPr>
              <a:t>And then using the analyzed data, divides it into training and testing sets, transforms the text data, Tests and trains a </a:t>
            </a:r>
            <a:r>
              <a:rPr lang="en-US" sz="1600" dirty="0" err="1">
                <a:solidFill>
                  <a:srgbClr val="1F1F1F"/>
                </a:solidFill>
                <a:ea typeface="+mn-lt"/>
                <a:cs typeface="+mn-lt"/>
              </a:rPr>
              <a:t>RandomForestClassifier</a:t>
            </a:r>
            <a:r>
              <a:rPr lang="en-US" sz="1600" dirty="0">
                <a:solidFill>
                  <a:srgbClr val="1F1F1F"/>
                </a:solidFill>
                <a:ea typeface="+mn-lt"/>
                <a:cs typeface="+mn-lt"/>
              </a:rPr>
              <a:t> model, predicts sentiment labels for the test data set, and analyzes model accuracy.</a:t>
            </a:r>
            <a:endParaRPr lang="en-US" dirty="0">
              <a:solidFill>
                <a:srgbClr val="000000"/>
              </a:solidFill>
              <a:ea typeface="+mn-lt"/>
              <a:cs typeface="+mn-lt"/>
            </a:endParaRPr>
          </a:p>
          <a:p>
            <a:pPr marL="0" indent="0">
              <a:lnSpc>
                <a:spcPct val="100000"/>
              </a:lnSpc>
              <a:buFont typeface="Arial" panose="020B0604020202020204" pitchFamily="34" charset="0"/>
              <a:buNone/>
            </a:pPr>
            <a:r>
              <a:rPr lang="en-US" sz="1600" dirty="0">
                <a:solidFill>
                  <a:srgbClr val="1F1F1F"/>
                </a:solidFill>
                <a:ea typeface="+mn-lt"/>
                <a:cs typeface="+mn-lt"/>
                <a:hlinkClick r:id="rId4">
                  <a:extLst>
                    <a:ext uri="{A12FA001-AC4F-418D-AE19-62706E023703}">
                      <ahyp:hlinkClr xmlns:ahyp="http://schemas.microsoft.com/office/drawing/2018/hyperlinkcolor" val="tx"/>
                    </a:ext>
                  </a:extLst>
                </a:hlinkClick>
              </a:rPr>
              <a:t>https://ieeexplore.ieee.org/document/1316850</a:t>
            </a:r>
            <a:endParaRPr lang="en-US"/>
          </a:p>
          <a:p>
            <a:pPr marL="0" indent="0">
              <a:lnSpc>
                <a:spcPct val="100000"/>
              </a:lnSpc>
              <a:buFont typeface="Arial" panose="020B0604020202020204" pitchFamily="34" charset="0"/>
              <a:buNone/>
            </a:pPr>
            <a:endParaRPr lang="en-US" sz="1600" dirty="0">
              <a:solidFill>
                <a:srgbClr val="1F1F1F"/>
              </a:solidFill>
              <a:ea typeface="+mn-lt"/>
              <a:cs typeface="+mn-lt"/>
            </a:endParaRPr>
          </a:p>
          <a:p>
            <a:pPr marL="0" indent="0">
              <a:lnSpc>
                <a:spcPct val="100000"/>
              </a:lnSpc>
              <a:buFont typeface="Wingdings"/>
              <a:buNone/>
            </a:pPr>
            <a:endParaRPr lang="en-US" sz="1600" dirty="0">
              <a:solidFill>
                <a:srgbClr val="1F1F1F"/>
              </a:solidFill>
              <a:ea typeface="+mn-lt"/>
              <a:cs typeface="+mn-lt"/>
            </a:endParaRPr>
          </a:p>
        </p:txBody>
      </p:sp>
      <p:sp>
        <p:nvSpPr>
          <p:cNvPr id="12" name="TextBox 11">
            <a:extLst>
              <a:ext uri="{FF2B5EF4-FFF2-40B4-BE49-F238E27FC236}">
                <a16:creationId xmlns:a16="http://schemas.microsoft.com/office/drawing/2014/main" id="{BEC869D6-8814-6E8D-0E91-2C0E3F6BB714}"/>
              </a:ext>
            </a:extLst>
          </p:cNvPr>
          <p:cNvSpPr txBox="1"/>
          <p:nvPr/>
        </p:nvSpPr>
        <p:spPr>
          <a:xfrm>
            <a:off x="989308" y="4508089"/>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Text Modeling:</a:t>
            </a:r>
          </a:p>
        </p:txBody>
      </p:sp>
    </p:spTree>
    <p:extLst>
      <p:ext uri="{BB962C8B-B14F-4D97-AF65-F5344CB8AC3E}">
        <p14:creationId xmlns:p14="http://schemas.microsoft.com/office/powerpoint/2010/main" val="122557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dirty="0">
                <a:latin typeface="Calibri"/>
                <a:cs typeface="Arial"/>
              </a:rPr>
              <a:t>Workflow Diagram</a:t>
            </a:r>
          </a:p>
        </p:txBody>
      </p:sp>
      <p:sp>
        <p:nvSpPr>
          <p:cNvPr id="10" name="TextBox 9">
            <a:extLst>
              <a:ext uri="{FF2B5EF4-FFF2-40B4-BE49-F238E27FC236}">
                <a16:creationId xmlns:a16="http://schemas.microsoft.com/office/drawing/2014/main" id="{BBA89576-1CDA-2333-2546-C0863779DB7B}"/>
              </a:ext>
            </a:extLst>
          </p:cNvPr>
          <p:cNvSpPr txBox="1"/>
          <p:nvPr/>
        </p:nvSpPr>
        <p:spPr>
          <a:xfrm>
            <a:off x="836194" y="823993"/>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cs typeface="Calibri"/>
              </a:rPr>
              <a:t>Restaurant Review Analysis</a:t>
            </a:r>
            <a:endParaRPr lang="en-US" sz="1600">
              <a:cs typeface="Calibri"/>
            </a:endParaRPr>
          </a:p>
        </p:txBody>
      </p:sp>
      <p:sp>
        <p:nvSpPr>
          <p:cNvPr id="4" name="Rectangle 3">
            <a:extLst>
              <a:ext uri="{FF2B5EF4-FFF2-40B4-BE49-F238E27FC236}">
                <a16:creationId xmlns:a16="http://schemas.microsoft.com/office/drawing/2014/main" id="{8E9DF3C4-E0F7-35B3-E7A6-61AD3F40A7C2}"/>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45A57D2-F1D4-0F91-D3CC-894A1C3A8F0F}"/>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diagram of a process&#10;&#10;Description automatically generated">
            <a:extLst>
              <a:ext uri="{FF2B5EF4-FFF2-40B4-BE49-F238E27FC236}">
                <a16:creationId xmlns:a16="http://schemas.microsoft.com/office/drawing/2014/main" id="{1D71EE77-129B-0618-CD81-C2FD9CA3E6E5}"/>
              </a:ext>
            </a:extLst>
          </p:cNvPr>
          <p:cNvPicPr>
            <a:picLocks noGrp="1" noChangeAspect="1"/>
          </p:cNvPicPr>
          <p:nvPr>
            <p:ph idx="1"/>
          </p:nvPr>
        </p:nvPicPr>
        <p:blipFill>
          <a:blip r:embed="rId2"/>
          <a:stretch>
            <a:fillRect/>
          </a:stretch>
        </p:blipFill>
        <p:spPr>
          <a:xfrm>
            <a:off x="3432228" y="991394"/>
            <a:ext cx="5327544" cy="5765800"/>
          </a:xfrm>
        </p:spPr>
      </p:pic>
    </p:spTree>
    <p:extLst>
      <p:ext uri="{BB962C8B-B14F-4D97-AF65-F5344CB8AC3E}">
        <p14:creationId xmlns:p14="http://schemas.microsoft.com/office/powerpoint/2010/main" val="2082511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a:latin typeface="Calibri"/>
                <a:cs typeface="Arial"/>
              </a:rPr>
              <a:t>Dataset</a:t>
            </a:r>
            <a:endParaRPr lang="en-US" dirty="0"/>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644752" cy="2484668"/>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ea typeface="+mn-lt"/>
                <a:cs typeface="+mn-lt"/>
              </a:rPr>
              <a:t>The Yelp dataset is a large community database containing detailed information about restaurants, businesses, and orders. I came across the data frames needed for the analysis of restaurant reviews when going through the documentation. I used the Google Places API to collect real-time review data to perform Sentiment Analysis in order to remove errors and to  analyze user needs. </a:t>
            </a:r>
            <a:endParaRPr lang="en-US" dirty="0">
              <a:solidFill>
                <a:srgbClr val="000000"/>
              </a:solidFill>
              <a:ea typeface="+mn-lt"/>
              <a:cs typeface="+mn-lt"/>
            </a:endParaRPr>
          </a:p>
          <a:p>
            <a:pPr>
              <a:lnSpc>
                <a:spcPct val="150000"/>
              </a:lnSpc>
              <a:buFont typeface="Wingdings"/>
              <a:buChar char="§"/>
            </a:pPr>
            <a:r>
              <a:rPr lang="en-US" sz="1600" dirty="0">
                <a:solidFill>
                  <a:srgbClr val="1F1F1F"/>
                </a:solidFill>
                <a:ea typeface="+mn-lt"/>
                <a:cs typeface="+mn-lt"/>
              </a:rPr>
              <a:t>Each time a user writes a review for a particular restaurant at a given location, this API gives the most recent information. We may retrieve and review information related to each place in real-time by gaining access to this dynamic data.</a:t>
            </a:r>
            <a:endParaRPr lang="en-US" dirty="0">
              <a:solidFill>
                <a:srgbClr val="000000"/>
              </a:solidFill>
              <a:ea typeface="+mn-lt"/>
              <a:cs typeface="+mn-lt"/>
            </a:endParaRPr>
          </a:p>
        </p:txBody>
      </p:sp>
      <p:sp>
        <p:nvSpPr>
          <p:cNvPr id="5" name="Rectangle 4">
            <a:extLst>
              <a:ext uri="{FF2B5EF4-FFF2-40B4-BE49-F238E27FC236}">
                <a16:creationId xmlns:a16="http://schemas.microsoft.com/office/drawing/2014/main" id="{F1AAF929-3AB7-468E-CF0C-533A17AA9652}"/>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F376E6A-5AE0-C539-D8BF-E7D716718909}"/>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55DF4A-36F6-ADC0-5AA0-6ABCB20D32EC}"/>
              </a:ext>
            </a:extLst>
          </p:cNvPr>
          <p:cNvSpPr txBox="1"/>
          <p:nvPr/>
        </p:nvSpPr>
        <p:spPr>
          <a:xfrm>
            <a:off x="927315" y="35943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Pseudo Code:</a:t>
            </a:r>
            <a:endParaRPr lang="en-US" sz="1400" dirty="0">
              <a:ea typeface="+mn-lt"/>
              <a:cs typeface="+mn-lt"/>
            </a:endParaRPr>
          </a:p>
        </p:txBody>
      </p:sp>
      <p:pic>
        <p:nvPicPr>
          <p:cNvPr id="6" name="Picture 5" descr="A screen shot of a computer program&#10;&#10;Description automatically generated">
            <a:extLst>
              <a:ext uri="{FF2B5EF4-FFF2-40B4-BE49-F238E27FC236}">
                <a16:creationId xmlns:a16="http://schemas.microsoft.com/office/drawing/2014/main" id="{013E7B01-6C39-00A4-BDE0-C702076A4865}"/>
              </a:ext>
            </a:extLst>
          </p:cNvPr>
          <p:cNvPicPr>
            <a:picLocks noChangeAspect="1"/>
          </p:cNvPicPr>
          <p:nvPr/>
        </p:nvPicPr>
        <p:blipFill>
          <a:blip r:embed="rId2"/>
          <a:stretch>
            <a:fillRect/>
          </a:stretch>
        </p:blipFill>
        <p:spPr>
          <a:xfrm>
            <a:off x="5385661" y="4000334"/>
            <a:ext cx="6096000" cy="2667333"/>
          </a:xfrm>
          <a:prstGeom prst="rect">
            <a:avLst/>
          </a:prstGeom>
        </p:spPr>
      </p:pic>
      <p:sp>
        <p:nvSpPr>
          <p:cNvPr id="9" name="TextBox 8">
            <a:extLst>
              <a:ext uri="{FF2B5EF4-FFF2-40B4-BE49-F238E27FC236}">
                <a16:creationId xmlns:a16="http://schemas.microsoft.com/office/drawing/2014/main" id="{AC76E309-371C-2320-5054-4716BA9062B0}"/>
              </a:ext>
            </a:extLst>
          </p:cNvPr>
          <p:cNvSpPr txBox="1"/>
          <p:nvPr/>
        </p:nvSpPr>
        <p:spPr>
          <a:xfrm>
            <a:off x="5383077" y="35943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Source Code:</a:t>
            </a:r>
          </a:p>
        </p:txBody>
      </p:sp>
      <p:pic>
        <p:nvPicPr>
          <p:cNvPr id="4" name="Picture 3" descr="A screenshot of a menu&#10;&#10;Description automatically generated">
            <a:extLst>
              <a:ext uri="{FF2B5EF4-FFF2-40B4-BE49-F238E27FC236}">
                <a16:creationId xmlns:a16="http://schemas.microsoft.com/office/drawing/2014/main" id="{6E158796-7548-1EC1-D76C-3DA531939162}"/>
              </a:ext>
            </a:extLst>
          </p:cNvPr>
          <p:cNvPicPr>
            <a:picLocks noChangeAspect="1"/>
          </p:cNvPicPr>
          <p:nvPr/>
        </p:nvPicPr>
        <p:blipFill>
          <a:blip r:embed="rId3"/>
          <a:stretch>
            <a:fillRect/>
          </a:stretch>
        </p:blipFill>
        <p:spPr>
          <a:xfrm>
            <a:off x="926393" y="3905250"/>
            <a:ext cx="3233564" cy="2762250"/>
          </a:xfrm>
          <a:prstGeom prst="rect">
            <a:avLst/>
          </a:prstGeom>
        </p:spPr>
      </p:pic>
    </p:spTree>
    <p:extLst>
      <p:ext uri="{BB962C8B-B14F-4D97-AF65-F5344CB8AC3E}">
        <p14:creationId xmlns:p14="http://schemas.microsoft.com/office/powerpoint/2010/main" val="2996312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a:latin typeface="Calibri"/>
                <a:cs typeface="Arial"/>
              </a:rPr>
              <a:t>Dataset | Output</a:t>
            </a:r>
            <a:endParaRPr lang="en-US" dirty="0"/>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644752" cy="2529870"/>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ea typeface="+mn-lt"/>
                <a:cs typeface="+mn-lt"/>
              </a:rPr>
              <a:t>Using the Google Places API key we have developed a method that uses the API, to retrieve reviews for a given location and return the reviews. </a:t>
            </a:r>
            <a:endParaRPr lang="en-US" sz="1600" dirty="0">
              <a:solidFill>
                <a:srgbClr val="000000"/>
              </a:solidFill>
              <a:ea typeface="+mn-lt"/>
              <a:cs typeface="+mn-lt"/>
            </a:endParaRPr>
          </a:p>
          <a:p>
            <a:pPr>
              <a:lnSpc>
                <a:spcPct val="150000"/>
              </a:lnSpc>
              <a:buFont typeface="Wingdings"/>
              <a:buChar char="§"/>
            </a:pPr>
            <a:r>
              <a:rPr lang="en-US" sz="1600" dirty="0">
                <a:solidFill>
                  <a:srgbClr val="1F1F1F"/>
                </a:solidFill>
                <a:ea typeface="+mn-lt"/>
                <a:cs typeface="+mn-lt"/>
              </a:rPr>
              <a:t>With this we have obtained the information and collected reviews from different restaurants in Dallas location(100 records/1 API call, max 1000 records can be collected ). It was then converted into a separated csv file, at this point of time it is an unprocessed data.</a:t>
            </a:r>
          </a:p>
          <a:p>
            <a:pPr>
              <a:lnSpc>
                <a:spcPct val="150000"/>
              </a:lnSpc>
              <a:buFont typeface="Wingdings"/>
              <a:buChar char="§"/>
            </a:pPr>
            <a:r>
              <a:rPr lang="en-US" sz="1600" dirty="0">
                <a:solidFill>
                  <a:srgbClr val="1F1F1F"/>
                </a:solidFill>
                <a:ea typeface="+mn-lt"/>
                <a:cs typeface="+mn-lt"/>
              </a:rPr>
              <a:t>That helps us to compare with end results of processed data, and how it can be helpful in many ways.</a:t>
            </a:r>
          </a:p>
        </p:txBody>
      </p:sp>
      <p:sp>
        <p:nvSpPr>
          <p:cNvPr id="5" name="Rectangle 4">
            <a:extLst>
              <a:ext uri="{FF2B5EF4-FFF2-40B4-BE49-F238E27FC236}">
                <a16:creationId xmlns:a16="http://schemas.microsoft.com/office/drawing/2014/main" id="{F1AAF929-3AB7-468E-CF0C-533A17AA9652}"/>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F376E6A-5AE0-C539-D8BF-E7D716718909}"/>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8A14FD-BB16-6CFE-F8A7-558288A05A65}"/>
              </a:ext>
            </a:extLst>
          </p:cNvPr>
          <p:cNvSpPr txBox="1"/>
          <p:nvPr/>
        </p:nvSpPr>
        <p:spPr>
          <a:xfrm>
            <a:off x="927315" y="3721317"/>
            <a:ext cx="41335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Data Ouput: Few records are show in in this image</a:t>
            </a:r>
          </a:p>
        </p:txBody>
      </p:sp>
      <p:pic>
        <p:nvPicPr>
          <p:cNvPr id="15" name="Picture 14" descr="A screenshot of a computer&#10;&#10;Description automatically generated">
            <a:extLst>
              <a:ext uri="{FF2B5EF4-FFF2-40B4-BE49-F238E27FC236}">
                <a16:creationId xmlns:a16="http://schemas.microsoft.com/office/drawing/2014/main" id="{D8FA460C-D673-E747-5967-DA292710663F}"/>
              </a:ext>
            </a:extLst>
          </p:cNvPr>
          <p:cNvPicPr>
            <a:picLocks noChangeAspect="1"/>
          </p:cNvPicPr>
          <p:nvPr/>
        </p:nvPicPr>
        <p:blipFill>
          <a:blip r:embed="rId2"/>
          <a:stretch>
            <a:fillRect/>
          </a:stretch>
        </p:blipFill>
        <p:spPr>
          <a:xfrm>
            <a:off x="923440" y="4219883"/>
            <a:ext cx="7051730" cy="2274298"/>
          </a:xfrm>
          <a:prstGeom prst="rect">
            <a:avLst/>
          </a:prstGeom>
        </p:spPr>
      </p:pic>
    </p:spTree>
    <p:extLst>
      <p:ext uri="{BB962C8B-B14F-4D97-AF65-F5344CB8AC3E}">
        <p14:creationId xmlns:p14="http://schemas.microsoft.com/office/powerpoint/2010/main" val="38469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a:latin typeface="Calibri"/>
                <a:cs typeface="Arial"/>
              </a:rPr>
              <a:t>Visualization | Unprocessed data /raw data</a:t>
            </a:r>
            <a:endParaRPr lang="en-US" sz="2400" b="1" dirty="0">
              <a:latin typeface="Calibri"/>
              <a:cs typeface="Arial"/>
            </a:endParaRPr>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4200042" cy="2316771"/>
          </a:xfrm>
        </p:spPr>
        <p:txBody>
          <a:bodyPr vert="horz" lIns="91440" tIns="45720" rIns="91440" bIns="45720" rtlCol="0" anchor="t">
            <a:noAutofit/>
          </a:bodyPr>
          <a:lstStyle/>
          <a:p>
            <a:pPr>
              <a:lnSpc>
                <a:spcPct val="150000"/>
              </a:lnSpc>
              <a:buFont typeface="Wingdings"/>
              <a:buChar char="§"/>
            </a:pPr>
            <a:r>
              <a:rPr lang="en-US" sz="1600" dirty="0">
                <a:solidFill>
                  <a:srgbClr val="1F1F1F"/>
                </a:solidFill>
                <a:latin typeface="Calibri"/>
                <a:cs typeface="Calibri" panose="020F0502020204030204"/>
              </a:rPr>
              <a:t>A basic bar plot is employed to depict a comparative analysis of information, that we can see in later stages.</a:t>
            </a:r>
            <a:endParaRPr lang="en-US" dirty="0">
              <a:cs typeface="Calibri" panose="020F0502020204030204"/>
            </a:endParaRPr>
          </a:p>
          <a:p>
            <a:pPr>
              <a:lnSpc>
                <a:spcPct val="150000"/>
              </a:lnSpc>
              <a:buFont typeface="Wingdings"/>
              <a:buChar char="§"/>
            </a:pPr>
            <a:r>
              <a:rPr lang="en-US" sz="1600" dirty="0">
                <a:solidFill>
                  <a:srgbClr val="1F1F1F"/>
                </a:solidFill>
                <a:ea typeface="+mn-lt"/>
                <a:cs typeface="+mn-lt"/>
              </a:rPr>
              <a:t>We took ratings and </a:t>
            </a:r>
            <a:r>
              <a:rPr lang="en-US" sz="1600" dirty="0" err="1">
                <a:solidFill>
                  <a:srgbClr val="1F1F1F"/>
                </a:solidFill>
                <a:ea typeface="+mn-lt"/>
                <a:cs typeface="+mn-lt"/>
              </a:rPr>
              <a:t>No.of</a:t>
            </a:r>
            <a:r>
              <a:rPr lang="en-US" sz="1600" dirty="0">
                <a:solidFill>
                  <a:srgbClr val="1F1F1F"/>
                </a:solidFill>
                <a:ea typeface="+mn-lt"/>
                <a:cs typeface="+mn-lt"/>
              </a:rPr>
              <a:t> restaurants to </a:t>
            </a:r>
            <a:r>
              <a:rPr lang="en-US" sz="1600" dirty="0">
                <a:solidFill>
                  <a:srgbClr val="1F1F1F"/>
                </a:solidFill>
                <a:cs typeface="Calibri"/>
              </a:rPr>
              <a:t>plot this visualization.</a:t>
            </a:r>
          </a:p>
        </p:txBody>
      </p:sp>
      <p:sp>
        <p:nvSpPr>
          <p:cNvPr id="5" name="Rectangle 4">
            <a:extLst>
              <a:ext uri="{FF2B5EF4-FFF2-40B4-BE49-F238E27FC236}">
                <a16:creationId xmlns:a16="http://schemas.microsoft.com/office/drawing/2014/main" id="{760CB99C-57FE-D0A0-E5AA-15477512485E}"/>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9BE86C1-D99A-F93D-AEF0-5BFCD663EB49}"/>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FC0F4A-C41B-CEB0-B1D1-29A899092E5A}"/>
              </a:ext>
            </a:extLst>
          </p:cNvPr>
          <p:cNvSpPr txBox="1"/>
          <p:nvPr/>
        </p:nvSpPr>
        <p:spPr>
          <a:xfrm>
            <a:off x="5454111" y="1075841"/>
            <a:ext cx="7929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Output:</a:t>
            </a:r>
            <a:endParaRPr lang="en-US"/>
          </a:p>
        </p:txBody>
      </p:sp>
      <p:sp>
        <p:nvSpPr>
          <p:cNvPr id="15" name="TextBox 14">
            <a:extLst>
              <a:ext uri="{FF2B5EF4-FFF2-40B4-BE49-F238E27FC236}">
                <a16:creationId xmlns:a16="http://schemas.microsoft.com/office/drawing/2014/main" id="{A1ACC763-54C3-ED8F-0A3C-41B25ABBB076}"/>
              </a:ext>
            </a:extLst>
          </p:cNvPr>
          <p:cNvSpPr txBox="1"/>
          <p:nvPr/>
        </p:nvSpPr>
        <p:spPr>
          <a:xfrm>
            <a:off x="927315" y="35943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Pseudo Code:</a:t>
            </a:r>
          </a:p>
        </p:txBody>
      </p:sp>
      <p:sp>
        <p:nvSpPr>
          <p:cNvPr id="17" name="TextBox 16">
            <a:extLst>
              <a:ext uri="{FF2B5EF4-FFF2-40B4-BE49-F238E27FC236}">
                <a16:creationId xmlns:a16="http://schemas.microsoft.com/office/drawing/2014/main" id="{B8703407-ECDD-5442-11E3-8AD3F9FF2AAC}"/>
              </a:ext>
            </a:extLst>
          </p:cNvPr>
          <p:cNvSpPr txBox="1"/>
          <p:nvPr/>
        </p:nvSpPr>
        <p:spPr>
          <a:xfrm>
            <a:off x="5383077" y="359431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Source Code:</a:t>
            </a:r>
          </a:p>
        </p:txBody>
      </p:sp>
      <p:pic>
        <p:nvPicPr>
          <p:cNvPr id="19" name="Picture 18" descr="A screenshot of a computer&#10;&#10;Description automatically generated">
            <a:extLst>
              <a:ext uri="{FF2B5EF4-FFF2-40B4-BE49-F238E27FC236}">
                <a16:creationId xmlns:a16="http://schemas.microsoft.com/office/drawing/2014/main" id="{31AD17FF-3A95-7F04-7EF2-2C060BDD3ABC}"/>
              </a:ext>
            </a:extLst>
          </p:cNvPr>
          <p:cNvPicPr>
            <a:picLocks noChangeAspect="1"/>
          </p:cNvPicPr>
          <p:nvPr/>
        </p:nvPicPr>
        <p:blipFill>
          <a:blip r:embed="rId2"/>
          <a:stretch>
            <a:fillRect/>
          </a:stretch>
        </p:blipFill>
        <p:spPr>
          <a:xfrm>
            <a:off x="5216042" y="4088217"/>
            <a:ext cx="6136467" cy="2401160"/>
          </a:xfrm>
          <a:prstGeom prst="rect">
            <a:avLst/>
          </a:prstGeom>
        </p:spPr>
      </p:pic>
      <p:pic>
        <p:nvPicPr>
          <p:cNvPr id="20" name="Picture 19" descr="A screenshot of a bar graph&#10;&#10;Description automatically generated">
            <a:extLst>
              <a:ext uri="{FF2B5EF4-FFF2-40B4-BE49-F238E27FC236}">
                <a16:creationId xmlns:a16="http://schemas.microsoft.com/office/drawing/2014/main" id="{A01A0CE0-9C81-1E44-351E-12546050A9E5}"/>
              </a:ext>
            </a:extLst>
          </p:cNvPr>
          <p:cNvPicPr>
            <a:picLocks noChangeAspect="1"/>
          </p:cNvPicPr>
          <p:nvPr/>
        </p:nvPicPr>
        <p:blipFill>
          <a:blip r:embed="rId3"/>
          <a:stretch>
            <a:fillRect/>
          </a:stretch>
        </p:blipFill>
        <p:spPr>
          <a:xfrm>
            <a:off x="6832170" y="1038787"/>
            <a:ext cx="4520337" cy="2520255"/>
          </a:xfrm>
          <a:prstGeom prst="rect">
            <a:avLst/>
          </a:prstGeom>
        </p:spPr>
      </p:pic>
      <p:pic>
        <p:nvPicPr>
          <p:cNvPr id="4" name="Picture 3" descr="A screenshot of a white page&#10;&#10;Description automatically generated">
            <a:extLst>
              <a:ext uri="{FF2B5EF4-FFF2-40B4-BE49-F238E27FC236}">
                <a16:creationId xmlns:a16="http://schemas.microsoft.com/office/drawing/2014/main" id="{349AACE8-25D6-EEB1-A930-104A9F0F986D}"/>
              </a:ext>
            </a:extLst>
          </p:cNvPr>
          <p:cNvPicPr>
            <a:picLocks noChangeAspect="1"/>
          </p:cNvPicPr>
          <p:nvPr/>
        </p:nvPicPr>
        <p:blipFill>
          <a:blip r:embed="rId4"/>
          <a:stretch>
            <a:fillRect/>
          </a:stretch>
        </p:blipFill>
        <p:spPr>
          <a:xfrm>
            <a:off x="927100" y="4089793"/>
            <a:ext cx="4114800" cy="2399513"/>
          </a:xfrm>
          <a:prstGeom prst="rect">
            <a:avLst/>
          </a:prstGeom>
        </p:spPr>
      </p:pic>
    </p:spTree>
    <p:extLst>
      <p:ext uri="{BB962C8B-B14F-4D97-AF65-F5344CB8AC3E}">
        <p14:creationId xmlns:p14="http://schemas.microsoft.com/office/powerpoint/2010/main" val="2818252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E5BA-553C-F506-1C1B-F66E2F7E1A76}"/>
              </a:ext>
            </a:extLst>
          </p:cNvPr>
          <p:cNvSpPr>
            <a:spLocks noGrp="1"/>
          </p:cNvSpPr>
          <p:nvPr>
            <p:ph type="title"/>
          </p:nvPr>
        </p:nvSpPr>
        <p:spPr>
          <a:xfrm>
            <a:off x="838200" y="365125"/>
            <a:ext cx="10515600" cy="398463"/>
          </a:xfrm>
        </p:spPr>
        <p:txBody>
          <a:bodyPr>
            <a:normAutofit fontScale="90000"/>
          </a:bodyPr>
          <a:lstStyle/>
          <a:p>
            <a:r>
              <a:rPr lang="en-US" sz="2400" b="1">
                <a:latin typeface="Calibri"/>
                <a:cs typeface="Arial"/>
              </a:rPr>
              <a:t>Analysis of data | Preprocessing (for one restaurant)</a:t>
            </a:r>
            <a:endParaRPr lang="en-US" dirty="0"/>
          </a:p>
        </p:txBody>
      </p:sp>
      <p:sp>
        <p:nvSpPr>
          <p:cNvPr id="3" name="Content Placeholder 2">
            <a:extLst>
              <a:ext uri="{FF2B5EF4-FFF2-40B4-BE49-F238E27FC236}">
                <a16:creationId xmlns:a16="http://schemas.microsoft.com/office/drawing/2014/main" id="{A7570323-02B0-56A7-E9BC-CCCBCBD077DE}"/>
              </a:ext>
            </a:extLst>
          </p:cNvPr>
          <p:cNvSpPr>
            <a:spLocks noGrp="1"/>
          </p:cNvSpPr>
          <p:nvPr>
            <p:ph idx="1"/>
          </p:nvPr>
        </p:nvSpPr>
        <p:spPr>
          <a:xfrm>
            <a:off x="838200" y="987425"/>
            <a:ext cx="10644752" cy="857346"/>
          </a:xfrm>
        </p:spPr>
        <p:txBody>
          <a:bodyPr vert="horz" lIns="91440" tIns="45720" rIns="91440" bIns="45720" rtlCol="0" anchor="t">
            <a:noAutofit/>
          </a:bodyPr>
          <a:lstStyle/>
          <a:p>
            <a:pPr>
              <a:lnSpc>
                <a:spcPct val="150000"/>
              </a:lnSpc>
              <a:buFont typeface="Wingdings"/>
              <a:buChar char="§"/>
            </a:pPr>
            <a:r>
              <a:rPr lang="en-US" sz="1600">
                <a:solidFill>
                  <a:srgbClr val="1F1F1F"/>
                </a:solidFill>
                <a:ea typeface="+mn-lt"/>
                <a:cs typeface="+mn-lt"/>
              </a:rPr>
              <a:t>As a part of testing the efficiency of this model. I tried collecting one restaurant data a base case and later implemented sentimental analysis on to it.</a:t>
            </a:r>
            <a:endParaRPr lang="en-US" sz="1600" dirty="0">
              <a:solidFill>
                <a:srgbClr val="1F1F1F"/>
              </a:solidFill>
              <a:ea typeface="+mn-lt"/>
              <a:cs typeface="+mn-lt"/>
            </a:endParaRPr>
          </a:p>
        </p:txBody>
      </p:sp>
      <p:sp>
        <p:nvSpPr>
          <p:cNvPr id="5" name="Rectangle 4">
            <a:extLst>
              <a:ext uri="{FF2B5EF4-FFF2-40B4-BE49-F238E27FC236}">
                <a16:creationId xmlns:a16="http://schemas.microsoft.com/office/drawing/2014/main" id="{F1AAF929-3AB7-468E-CF0C-533A17AA9652}"/>
              </a:ext>
            </a:extLst>
          </p:cNvPr>
          <p:cNvSpPr/>
          <p:nvPr/>
        </p:nvSpPr>
        <p:spPr>
          <a:xfrm>
            <a:off x="-1" y="258304"/>
            <a:ext cx="129153" cy="613475"/>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F376E6A-5AE0-C539-D8BF-E7D716718909}"/>
              </a:ext>
            </a:extLst>
          </p:cNvPr>
          <p:cNvCxnSpPr/>
          <p:nvPr/>
        </p:nvCxnSpPr>
        <p:spPr>
          <a:xfrm flipV="1">
            <a:off x="924733" y="786538"/>
            <a:ext cx="10549177" cy="2584"/>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55DF4A-36F6-ADC0-5AA0-6ABCB20D32EC}"/>
              </a:ext>
            </a:extLst>
          </p:cNvPr>
          <p:cNvSpPr txBox="1"/>
          <p:nvPr/>
        </p:nvSpPr>
        <p:spPr>
          <a:xfrm>
            <a:off x="836908" y="2244673"/>
            <a:ext cx="12837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Pseudo Code:</a:t>
            </a:r>
            <a:endParaRPr lang="en-US" sz="1400" dirty="0">
              <a:ea typeface="+mn-lt"/>
              <a:cs typeface="+mn-lt"/>
            </a:endParaRPr>
          </a:p>
        </p:txBody>
      </p:sp>
      <p:sp>
        <p:nvSpPr>
          <p:cNvPr id="9" name="TextBox 8">
            <a:extLst>
              <a:ext uri="{FF2B5EF4-FFF2-40B4-BE49-F238E27FC236}">
                <a16:creationId xmlns:a16="http://schemas.microsoft.com/office/drawing/2014/main" id="{AC76E309-371C-2320-5054-4716BA9062B0}"/>
              </a:ext>
            </a:extLst>
          </p:cNvPr>
          <p:cNvSpPr txBox="1"/>
          <p:nvPr/>
        </p:nvSpPr>
        <p:spPr>
          <a:xfrm>
            <a:off x="908264" y="4463512"/>
            <a:ext cx="1361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Source Code:</a:t>
            </a:r>
          </a:p>
        </p:txBody>
      </p:sp>
      <p:sp>
        <p:nvSpPr>
          <p:cNvPr id="4" name="TextBox 3">
            <a:extLst>
              <a:ext uri="{FF2B5EF4-FFF2-40B4-BE49-F238E27FC236}">
                <a16:creationId xmlns:a16="http://schemas.microsoft.com/office/drawing/2014/main" id="{E0075B1F-3D7A-213C-65AA-FE6181B4F1EF}"/>
              </a:ext>
            </a:extLst>
          </p:cNvPr>
          <p:cNvSpPr txBox="1"/>
          <p:nvPr/>
        </p:nvSpPr>
        <p:spPr>
          <a:xfrm>
            <a:off x="836907" y="1908876"/>
            <a:ext cx="146459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cs typeface="Calibri"/>
              </a:rPr>
              <a:t>Data collection</a:t>
            </a:r>
            <a:endParaRPr lang="en-US" sz="1600"/>
          </a:p>
        </p:txBody>
      </p:sp>
      <p:sp>
        <p:nvSpPr>
          <p:cNvPr id="6" name="TextBox 5">
            <a:extLst>
              <a:ext uri="{FF2B5EF4-FFF2-40B4-BE49-F238E27FC236}">
                <a16:creationId xmlns:a16="http://schemas.microsoft.com/office/drawing/2014/main" id="{3BC2203B-E4F8-B0A0-10F2-199D138D018C}"/>
              </a:ext>
            </a:extLst>
          </p:cNvPr>
          <p:cNvSpPr txBox="1"/>
          <p:nvPr/>
        </p:nvSpPr>
        <p:spPr>
          <a:xfrm>
            <a:off x="6364635" y="1908875"/>
            <a:ext cx="187787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cs typeface="Calibri"/>
              </a:rPr>
              <a:t>Sentiment Analysis</a:t>
            </a:r>
            <a:endParaRPr lang="en-US"/>
          </a:p>
        </p:txBody>
      </p:sp>
      <p:sp>
        <p:nvSpPr>
          <p:cNvPr id="10" name="TextBox 9">
            <a:extLst>
              <a:ext uri="{FF2B5EF4-FFF2-40B4-BE49-F238E27FC236}">
                <a16:creationId xmlns:a16="http://schemas.microsoft.com/office/drawing/2014/main" id="{B50A4E53-A09F-93DB-0C77-851581166A28}"/>
              </a:ext>
            </a:extLst>
          </p:cNvPr>
          <p:cNvSpPr txBox="1"/>
          <p:nvPr/>
        </p:nvSpPr>
        <p:spPr>
          <a:xfrm>
            <a:off x="6453536" y="2365322"/>
            <a:ext cx="12837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Before:</a:t>
            </a:r>
          </a:p>
        </p:txBody>
      </p:sp>
      <p:sp>
        <p:nvSpPr>
          <p:cNvPr id="11" name="TextBox 10">
            <a:extLst>
              <a:ext uri="{FF2B5EF4-FFF2-40B4-BE49-F238E27FC236}">
                <a16:creationId xmlns:a16="http://schemas.microsoft.com/office/drawing/2014/main" id="{C573E86B-CF0A-9D79-85BB-0CAE9FDC4E4D}"/>
              </a:ext>
            </a:extLst>
          </p:cNvPr>
          <p:cNvSpPr txBox="1"/>
          <p:nvPr/>
        </p:nvSpPr>
        <p:spPr>
          <a:xfrm>
            <a:off x="6453535" y="4615912"/>
            <a:ext cx="12837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After:</a:t>
            </a:r>
          </a:p>
        </p:txBody>
      </p:sp>
      <p:sp>
        <p:nvSpPr>
          <p:cNvPr id="12" name="Arrow: Right 11">
            <a:extLst>
              <a:ext uri="{FF2B5EF4-FFF2-40B4-BE49-F238E27FC236}">
                <a16:creationId xmlns:a16="http://schemas.microsoft.com/office/drawing/2014/main" id="{5B1C321D-1A2C-2AF8-2F81-B2679CCCF539}"/>
              </a:ext>
            </a:extLst>
          </p:cNvPr>
          <p:cNvSpPr/>
          <p:nvPr/>
        </p:nvSpPr>
        <p:spPr>
          <a:xfrm>
            <a:off x="5400083" y="3616272"/>
            <a:ext cx="645762" cy="36162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D6948EE2-DC11-D31A-BEE9-71CD00642DF3}"/>
              </a:ext>
            </a:extLst>
          </p:cNvPr>
          <p:cNvCxnSpPr/>
          <p:nvPr/>
        </p:nvCxnSpPr>
        <p:spPr>
          <a:xfrm>
            <a:off x="4484392" y="2913680"/>
            <a:ext cx="953144" cy="86919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D26D1B0-F0EB-06E2-952D-2C4F73594528}"/>
              </a:ext>
            </a:extLst>
          </p:cNvPr>
          <p:cNvCxnSpPr>
            <a:cxnSpLocks/>
          </p:cNvCxnSpPr>
          <p:nvPr/>
        </p:nvCxnSpPr>
        <p:spPr>
          <a:xfrm flipV="1">
            <a:off x="4484392" y="3821621"/>
            <a:ext cx="953144" cy="1595681"/>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 program&#10;&#10;Description automatically generated">
            <a:extLst>
              <a:ext uri="{FF2B5EF4-FFF2-40B4-BE49-F238E27FC236}">
                <a16:creationId xmlns:a16="http://schemas.microsoft.com/office/drawing/2014/main" id="{08B99835-4593-2A05-8291-A86BFCF4B914}"/>
              </a:ext>
            </a:extLst>
          </p:cNvPr>
          <p:cNvPicPr>
            <a:picLocks noChangeAspect="1"/>
          </p:cNvPicPr>
          <p:nvPr/>
        </p:nvPicPr>
        <p:blipFill>
          <a:blip r:embed="rId2"/>
          <a:stretch>
            <a:fillRect/>
          </a:stretch>
        </p:blipFill>
        <p:spPr>
          <a:xfrm>
            <a:off x="742950" y="2595924"/>
            <a:ext cx="2546350" cy="1678853"/>
          </a:xfrm>
          <a:prstGeom prst="rect">
            <a:avLst/>
          </a:prstGeom>
        </p:spPr>
      </p:pic>
      <p:pic>
        <p:nvPicPr>
          <p:cNvPr id="17" name="Picture 16" descr="A computer screen shot of a program code&#10;&#10;Description automatically generated">
            <a:extLst>
              <a:ext uri="{FF2B5EF4-FFF2-40B4-BE49-F238E27FC236}">
                <a16:creationId xmlns:a16="http://schemas.microsoft.com/office/drawing/2014/main" id="{74352345-23CB-B5BC-05D7-CEEAF285651F}"/>
              </a:ext>
            </a:extLst>
          </p:cNvPr>
          <p:cNvPicPr>
            <a:picLocks noChangeAspect="1"/>
          </p:cNvPicPr>
          <p:nvPr/>
        </p:nvPicPr>
        <p:blipFill>
          <a:blip r:embed="rId3"/>
          <a:stretch>
            <a:fillRect/>
          </a:stretch>
        </p:blipFill>
        <p:spPr>
          <a:xfrm>
            <a:off x="927100" y="4844779"/>
            <a:ext cx="2686050" cy="114354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F564D732-8737-5D45-10A5-AAE47DE4A170}"/>
              </a:ext>
            </a:extLst>
          </p:cNvPr>
          <p:cNvPicPr>
            <a:picLocks noChangeAspect="1"/>
          </p:cNvPicPr>
          <p:nvPr/>
        </p:nvPicPr>
        <p:blipFill>
          <a:blip r:embed="rId4"/>
          <a:stretch>
            <a:fillRect/>
          </a:stretch>
        </p:blipFill>
        <p:spPr>
          <a:xfrm>
            <a:off x="6451600" y="2720975"/>
            <a:ext cx="5016500" cy="1581150"/>
          </a:xfrm>
          <a:prstGeom prst="rect">
            <a:avLst/>
          </a:prstGeom>
        </p:spPr>
      </p:pic>
      <p:pic>
        <p:nvPicPr>
          <p:cNvPr id="19" name="Picture 18" descr="A black and white text&#10;&#10;Description automatically generated">
            <a:extLst>
              <a:ext uri="{FF2B5EF4-FFF2-40B4-BE49-F238E27FC236}">
                <a16:creationId xmlns:a16="http://schemas.microsoft.com/office/drawing/2014/main" id="{B44C7DB0-6D10-4141-B098-601D9E5DAA7A}"/>
              </a:ext>
            </a:extLst>
          </p:cNvPr>
          <p:cNvPicPr>
            <a:picLocks noChangeAspect="1"/>
          </p:cNvPicPr>
          <p:nvPr/>
        </p:nvPicPr>
        <p:blipFill>
          <a:blip r:embed="rId5"/>
          <a:stretch>
            <a:fillRect/>
          </a:stretch>
        </p:blipFill>
        <p:spPr>
          <a:xfrm>
            <a:off x="6451600" y="5151258"/>
            <a:ext cx="5022850" cy="956033"/>
          </a:xfrm>
          <a:prstGeom prst="rect">
            <a:avLst/>
          </a:prstGeom>
        </p:spPr>
      </p:pic>
      <p:pic>
        <p:nvPicPr>
          <p:cNvPr id="21" name="Picture 20" descr="A computer screen shot of text&#10;&#10;Description automatically generated">
            <a:extLst>
              <a:ext uri="{FF2B5EF4-FFF2-40B4-BE49-F238E27FC236}">
                <a16:creationId xmlns:a16="http://schemas.microsoft.com/office/drawing/2014/main" id="{CB368DC5-61D8-FCED-7486-485306CE3CD3}"/>
              </a:ext>
            </a:extLst>
          </p:cNvPr>
          <p:cNvPicPr>
            <a:picLocks noChangeAspect="1"/>
          </p:cNvPicPr>
          <p:nvPr/>
        </p:nvPicPr>
        <p:blipFill>
          <a:blip r:embed="rId6"/>
          <a:stretch>
            <a:fillRect/>
          </a:stretch>
        </p:blipFill>
        <p:spPr>
          <a:xfrm>
            <a:off x="2660650" y="5458515"/>
            <a:ext cx="2927350" cy="1141620"/>
          </a:xfrm>
          <a:prstGeom prst="rect">
            <a:avLst/>
          </a:prstGeom>
        </p:spPr>
      </p:pic>
    </p:spTree>
    <p:extLst>
      <p:ext uri="{BB962C8B-B14F-4D97-AF65-F5344CB8AC3E}">
        <p14:creationId xmlns:p14="http://schemas.microsoft.com/office/powerpoint/2010/main" val="17230907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Title: Restaurant Review Classification based on  location using Natural Language Processing </vt:lpstr>
      <vt:lpstr>Goals and Objectives</vt:lpstr>
      <vt:lpstr>Goals and Objectives</vt:lpstr>
      <vt:lpstr>Background Task</vt:lpstr>
      <vt:lpstr>Workflow Diagram</vt:lpstr>
      <vt:lpstr>Dataset</vt:lpstr>
      <vt:lpstr>Dataset | Output</vt:lpstr>
      <vt:lpstr>Visualization | Unprocessed data /raw data</vt:lpstr>
      <vt:lpstr>Analysis of data | Preprocessing (for one restaurant)</vt:lpstr>
      <vt:lpstr>Analysis of data | Preprocessing (for entire location)</vt:lpstr>
      <vt:lpstr>Analysis of data | Sentiment Analysis (for entire location)</vt:lpstr>
      <vt:lpstr>Analysis of data | Sentiment Analysis Output</vt:lpstr>
      <vt:lpstr>Visualization</vt:lpstr>
      <vt:lpstr>Visualization</vt:lpstr>
      <vt:lpstr>Visualization | Comparisions (Unprocessed vs Processed data)</vt:lpstr>
      <vt:lpstr>Model Evaluation</vt:lpstr>
      <vt:lpstr>Project Management | Status Report</vt:lpstr>
      <vt:lpstr>Project Links</vt:lpstr>
      <vt:lpstr>References/ 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1344</cp:revision>
  <dcterms:created xsi:type="dcterms:W3CDTF">2023-11-28T21:37:50Z</dcterms:created>
  <dcterms:modified xsi:type="dcterms:W3CDTF">2023-11-30T15:46:30Z</dcterms:modified>
</cp:coreProperties>
</file>